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6979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49" cy="43205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4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ginning Logo Slide">
    <p:bg>
      <p:bgPr>
        <a:solidFill>
          <a:srgbClr val="00000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 Architecture, Inc., all rights reserved.</a:t>
            </a: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 Architecture, Inc., all rights reserved.</a:t>
            </a: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 Architecture, Inc., all rights reserved.</a:t>
            </a: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Inc., all rights reserved.</a:t>
            </a:r>
          </a:p>
        </p:txBody>
      </p:sp>
      <p:sp>
        <p:nvSpPr>
          <p:cNvPr id="16" name="Shape 16"/>
          <p:cNvSpPr/>
          <p:nvPr/>
        </p:nvSpPr>
        <p:spPr>
          <a:xfrm>
            <a:off x="4032676" y="3032125"/>
            <a:ext cx="1078649" cy="793751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Inc., all rights reserved.</a:t>
            </a:r>
          </a:p>
        </p:txBody>
      </p:sp>
      <p:sp>
        <p:nvSpPr>
          <p:cNvPr id="19" name="Shape 19"/>
          <p:cNvSpPr/>
          <p:nvPr/>
        </p:nvSpPr>
        <p:spPr>
          <a:xfrm>
            <a:off x="4032676" y="3032125"/>
            <a:ext cx="1078649" cy="793751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7239000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Inc., all rights reserved.</a:t>
            </a:r>
          </a:p>
        </p:txBody>
      </p:sp>
      <p:sp>
        <p:nvSpPr>
          <p:cNvPr id="22" name="Shape 22"/>
          <p:cNvSpPr/>
          <p:nvPr/>
        </p:nvSpPr>
        <p:spPr>
          <a:xfrm>
            <a:off x="4032676" y="3032125"/>
            <a:ext cx="1078649" cy="793751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032676" y="3032125"/>
            <a:ext cx="1078649" cy="793751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7221945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Inc., all rights reserved.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032676" y="3131343"/>
            <a:ext cx="1078649" cy="595312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7183539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ub Text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0" y="0"/>
            <a:ext cx="860424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3172884"/>
            <a:ext cx="8604249" cy="2393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4444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5557551"/>
            <a:ext cx="8604251" cy="94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1" name="Shape 111"/>
          <p:cNvSpPr>
            <a:spLocks noGrp="1"/>
          </p:cNvSpPr>
          <p:nvPr>
            <p:ph type="pic" idx="4"/>
          </p:nvPr>
        </p:nvSpPr>
        <p:spPr>
          <a:xfrm>
            <a:off x="8600614" y="3169017"/>
            <a:ext cx="539749" cy="368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ub Text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0" y="0"/>
            <a:ext cx="8604251" cy="316071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14" name="Shape 114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5" name="Shape 115"/>
          <p:cNvSpPr>
            <a:spLocks noGrp="1"/>
          </p:cNvSpPr>
          <p:nvPr>
            <p:ph type="pic" idx="4"/>
          </p:nvPr>
        </p:nvSpPr>
        <p:spPr>
          <a:xfrm>
            <a:off x="8600614" y="3169017"/>
            <a:ext cx="539749" cy="368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3172884"/>
            <a:ext cx="8604249" cy="2393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4444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5557551"/>
            <a:ext cx="8604251" cy="94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Header Content 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4303712" y="0"/>
            <a:ext cx="4840286" cy="317288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2" name="Shape 122"/>
          <p:cNvSpPr>
            <a:spLocks noGrp="1"/>
          </p:cNvSpPr>
          <p:nvPr>
            <p:ph type="pic" idx="3"/>
          </p:nvPr>
        </p:nvSpPr>
        <p:spPr>
          <a:xfrm>
            <a:off x="4303712" y="3225939"/>
            <a:ext cx="4840286" cy="363206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3" name="Shape 123"/>
          <p:cNvSpPr>
            <a:spLocks noGrp="1"/>
          </p:cNvSpPr>
          <p:nvPr>
            <p:ph type="pic" idx="4"/>
          </p:nvPr>
        </p:nvSpPr>
        <p:spPr>
          <a:xfrm>
            <a:off x="0" y="6347883"/>
            <a:ext cx="4303714" cy="510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4309592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Header Content B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4303714" y="0"/>
            <a:ext cx="484028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4309592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Header Content C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8604250" y="0"/>
            <a:ext cx="539749" cy="317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2" name="Shape 132"/>
          <p:cNvSpPr>
            <a:spLocks noGrp="1"/>
          </p:cNvSpPr>
          <p:nvPr>
            <p:ph type="pic" idx="3"/>
          </p:nvPr>
        </p:nvSpPr>
        <p:spPr>
          <a:xfrm>
            <a:off x="8604250" y="3172885"/>
            <a:ext cx="539749" cy="3685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8616004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04249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Header Content 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0" y="4760383"/>
            <a:ext cx="4303713" cy="209761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7" name="Shape 137"/>
          <p:cNvSpPr>
            <a:spLocks noGrp="1"/>
          </p:cNvSpPr>
          <p:nvPr>
            <p:ph type="pic" idx="3"/>
          </p:nvPr>
        </p:nvSpPr>
        <p:spPr>
          <a:xfrm>
            <a:off x="4342776" y="4760383"/>
            <a:ext cx="4261474" cy="209761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Shape 138"/>
          <p:cNvSpPr>
            <a:spLocks noGrp="1"/>
          </p:cNvSpPr>
          <p:nvPr>
            <p:ph type="pic" idx="4"/>
          </p:nvPr>
        </p:nvSpPr>
        <p:spPr>
          <a:xfrm>
            <a:off x="8640850" y="4760383"/>
            <a:ext cx="503150" cy="2097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9156492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Header Content 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0" y="3172884"/>
            <a:ext cx="9144000" cy="368511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9156492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 Header Content 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-11755" y="1143259"/>
            <a:ext cx="9156492" cy="1728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0" y="3172884"/>
            <a:ext cx="9144000" cy="368511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 Content 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0" y="6308725"/>
            <a:ext cx="4303714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-11755" y="1142269"/>
            <a:ext cx="4309592" cy="4595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-992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3"/>
          </p:nvPr>
        </p:nvSpPr>
        <p:spPr>
          <a:xfrm>
            <a:off x="4303712" y="1142269"/>
            <a:ext cx="4840286" cy="4595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4"/>
          </p:nvPr>
        </p:nvSpPr>
        <p:spPr>
          <a:xfrm>
            <a:off x="4303712" y="0"/>
            <a:ext cx="4840287" cy="116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ith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4303712" y="0"/>
            <a:ext cx="4300536" cy="630872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0" y="0"/>
            <a:ext cx="4303713" cy="317288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2" name="Shape 32"/>
          <p:cNvSpPr>
            <a:spLocks noGrp="1"/>
          </p:cNvSpPr>
          <p:nvPr>
            <p:ph type="pic" idx="4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" name="Shape 33"/>
          <p:cNvSpPr>
            <a:spLocks noGrp="1"/>
          </p:cNvSpPr>
          <p:nvPr>
            <p:ph type="pic" idx="5"/>
          </p:nvPr>
        </p:nvSpPr>
        <p:spPr>
          <a:xfrm>
            <a:off x="8604250" y="3172885"/>
            <a:ext cx="539749" cy="3135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" name="Shape 34"/>
          <p:cNvSpPr>
            <a:spLocks noGrp="1"/>
          </p:cNvSpPr>
          <p:nvPr>
            <p:ph type="pic" idx="6"/>
          </p:nvPr>
        </p:nvSpPr>
        <p:spPr>
          <a:xfrm>
            <a:off x="0" y="6308725"/>
            <a:ext cx="4303713" cy="549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17019" y="3435348"/>
            <a:ext cx="4178755" cy="20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387352" y="5738316"/>
            <a:ext cx="541460" cy="298834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7183539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all rights reserved.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 Content B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-11755" y="1142269"/>
            <a:ext cx="4309592" cy="3405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-992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572000" y="1142269"/>
            <a:ext cx="4572000" cy="3405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4571998" y="0"/>
            <a:ext cx="4572000" cy="116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4"/>
          </p:nvPr>
        </p:nvSpPr>
        <p:spPr>
          <a:xfrm>
            <a:off x="0" y="4735512"/>
            <a:ext cx="4303710" cy="212248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61" name="Shape 161"/>
          <p:cNvSpPr>
            <a:spLocks noGrp="1"/>
          </p:cNvSpPr>
          <p:nvPr>
            <p:ph type="pic" idx="5"/>
          </p:nvPr>
        </p:nvSpPr>
        <p:spPr>
          <a:xfrm>
            <a:off x="4342394" y="4735512"/>
            <a:ext cx="4261855" cy="2122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2" name="Shape 162"/>
          <p:cNvSpPr>
            <a:spLocks noGrp="1"/>
          </p:cNvSpPr>
          <p:nvPr>
            <p:ph type="pic" idx="6"/>
          </p:nvPr>
        </p:nvSpPr>
        <p:spPr>
          <a:xfrm>
            <a:off x="8642654" y="4735512"/>
            <a:ext cx="501345" cy="2122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A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0" y="1096304"/>
            <a:ext cx="430371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-11755" y="1903364"/>
            <a:ext cx="4315467" cy="187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0" y="4250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3"/>
          </p:nvPr>
        </p:nvSpPr>
        <p:spPr>
          <a:xfrm>
            <a:off x="4303714" y="0"/>
            <a:ext cx="484028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B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4303712" y="0"/>
            <a:ext cx="4840286" cy="317288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0" name="Shape 170"/>
          <p:cNvSpPr>
            <a:spLocks noGrp="1"/>
          </p:cNvSpPr>
          <p:nvPr>
            <p:ph type="pic" idx="3"/>
          </p:nvPr>
        </p:nvSpPr>
        <p:spPr>
          <a:xfrm>
            <a:off x="4303712" y="3225939"/>
            <a:ext cx="4840286" cy="363206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1" name="Shape 171"/>
          <p:cNvSpPr>
            <a:spLocks noGrp="1"/>
          </p:cNvSpPr>
          <p:nvPr>
            <p:ph type="pic" idx="4"/>
          </p:nvPr>
        </p:nvSpPr>
        <p:spPr>
          <a:xfrm>
            <a:off x="0" y="6347883"/>
            <a:ext cx="4303714" cy="510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0" y="1094328"/>
            <a:ext cx="430371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5"/>
          </p:nvPr>
        </p:nvSpPr>
        <p:spPr>
          <a:xfrm>
            <a:off x="-11755" y="1901388"/>
            <a:ext cx="4315467" cy="187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2275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C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0" y="1090598"/>
            <a:ext cx="8604249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-11755" y="1897658"/>
            <a:ext cx="8616004" cy="187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0" y="-1455"/>
            <a:ext cx="8604249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7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0" name="Shape 180"/>
          <p:cNvSpPr>
            <a:spLocks noGrp="1"/>
          </p:cNvSpPr>
          <p:nvPr>
            <p:ph type="pic" idx="4"/>
          </p:nvPr>
        </p:nvSpPr>
        <p:spPr>
          <a:xfrm>
            <a:off x="8604250" y="3172884"/>
            <a:ext cx="539749" cy="3685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0" y="1084498"/>
            <a:ext cx="9143264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-11755" y="1891558"/>
            <a:ext cx="9155754" cy="1871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-7555"/>
            <a:ext cx="9143264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3"/>
          </p:nvPr>
        </p:nvSpPr>
        <p:spPr>
          <a:xfrm>
            <a:off x="8640850" y="4760383"/>
            <a:ext cx="503150" cy="2097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6" name="Shape 186"/>
          <p:cNvSpPr>
            <a:spLocks noGrp="1"/>
          </p:cNvSpPr>
          <p:nvPr>
            <p:ph type="pic" idx="4"/>
          </p:nvPr>
        </p:nvSpPr>
        <p:spPr>
          <a:xfrm>
            <a:off x="0" y="4760383"/>
            <a:ext cx="4303713" cy="209761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87" name="Shape 187"/>
          <p:cNvSpPr>
            <a:spLocks noGrp="1"/>
          </p:cNvSpPr>
          <p:nvPr>
            <p:ph type="pic" idx="5"/>
          </p:nvPr>
        </p:nvSpPr>
        <p:spPr>
          <a:xfrm>
            <a:off x="4342776" y="4760383"/>
            <a:ext cx="4261474" cy="209761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 Content 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pic" idx="2"/>
          </p:nvPr>
        </p:nvSpPr>
        <p:spPr>
          <a:xfrm>
            <a:off x="0" y="6308725"/>
            <a:ext cx="4303714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086945"/>
            <a:ext cx="430371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3"/>
          </p:nvPr>
        </p:nvSpPr>
        <p:spPr>
          <a:xfrm>
            <a:off x="-11755" y="1894005"/>
            <a:ext cx="4315467" cy="422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0" y="-5108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4"/>
          </p:nvPr>
        </p:nvSpPr>
        <p:spPr>
          <a:xfrm>
            <a:off x="4315469" y="1086945"/>
            <a:ext cx="4828530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5"/>
          </p:nvPr>
        </p:nvSpPr>
        <p:spPr>
          <a:xfrm>
            <a:off x="4303712" y="1894005"/>
            <a:ext cx="4841719" cy="422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6"/>
          </p:nvPr>
        </p:nvSpPr>
        <p:spPr>
          <a:xfrm>
            <a:off x="4315469" y="0"/>
            <a:ext cx="4828530" cy="1159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 Content D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0" y="1085551"/>
            <a:ext cx="430371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-11755" y="1892611"/>
            <a:ext cx="4315467" cy="265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0" y="-6501"/>
            <a:ext cx="430371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4315469" y="1085551"/>
            <a:ext cx="4828530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4"/>
          </p:nvPr>
        </p:nvSpPr>
        <p:spPr>
          <a:xfrm>
            <a:off x="4303712" y="1892611"/>
            <a:ext cx="4841719" cy="2650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5"/>
          </p:nvPr>
        </p:nvSpPr>
        <p:spPr>
          <a:xfrm>
            <a:off x="4315469" y="0"/>
            <a:ext cx="4828530" cy="1157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pic" idx="6"/>
          </p:nvPr>
        </p:nvSpPr>
        <p:spPr>
          <a:xfrm>
            <a:off x="0" y="4735512"/>
            <a:ext cx="4303710" cy="212248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04" name="Shape 204"/>
          <p:cNvSpPr>
            <a:spLocks noGrp="1"/>
          </p:cNvSpPr>
          <p:nvPr>
            <p:ph type="pic" idx="7"/>
          </p:nvPr>
        </p:nvSpPr>
        <p:spPr>
          <a:xfrm>
            <a:off x="4342394" y="4735512"/>
            <a:ext cx="4261855" cy="2122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5" name="Shape 205"/>
          <p:cNvSpPr>
            <a:spLocks noGrp="1"/>
          </p:cNvSpPr>
          <p:nvPr>
            <p:ph type="pic" idx="8"/>
          </p:nvPr>
        </p:nvSpPr>
        <p:spPr>
          <a:xfrm>
            <a:off x="8642654" y="4735512"/>
            <a:ext cx="501345" cy="2122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760383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0" y="5886919"/>
            <a:ext cx="9144000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0" y="4793021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ers Content F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pic" idx="2"/>
          </p:nvPr>
        </p:nvSpPr>
        <p:spPr>
          <a:xfrm>
            <a:off x="0" y="0"/>
            <a:ext cx="6416587" cy="4760383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0" y="5886919"/>
            <a:ext cx="9144000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0" y="4793021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3"/>
          </p:nvPr>
        </p:nvSpPr>
        <p:spPr>
          <a:xfrm>
            <a:off x="6453187" y="0"/>
            <a:ext cx="2690811" cy="476038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Slide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129541" y="1777584"/>
            <a:ext cx="2124074" cy="349450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29541" y="53488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pic" idx="3"/>
          </p:nvPr>
        </p:nvSpPr>
        <p:spPr>
          <a:xfrm>
            <a:off x="2383156" y="1777584"/>
            <a:ext cx="2124074" cy="349450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19" name="Shape 219"/>
          <p:cNvSpPr>
            <a:spLocks noGrp="1"/>
          </p:cNvSpPr>
          <p:nvPr>
            <p:ph type="pic" idx="4"/>
          </p:nvPr>
        </p:nvSpPr>
        <p:spPr>
          <a:xfrm>
            <a:off x="4636771" y="1777584"/>
            <a:ext cx="2124074" cy="349450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20" name="Shape 220"/>
          <p:cNvSpPr>
            <a:spLocks noGrp="1"/>
          </p:cNvSpPr>
          <p:nvPr>
            <p:ph type="pic" idx="5"/>
          </p:nvPr>
        </p:nvSpPr>
        <p:spPr>
          <a:xfrm>
            <a:off x="6890385" y="1777584"/>
            <a:ext cx="2124074" cy="349450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6"/>
          </p:nvPr>
        </p:nvSpPr>
        <p:spPr>
          <a:xfrm>
            <a:off x="2383156" y="53488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7"/>
          </p:nvPr>
        </p:nvSpPr>
        <p:spPr>
          <a:xfrm>
            <a:off x="4636771" y="53488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8"/>
          </p:nvPr>
        </p:nvSpPr>
        <p:spPr>
          <a:xfrm>
            <a:off x="6890385" y="53488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ith Sub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4303714" y="0"/>
            <a:ext cx="4300536" cy="3160714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40" name="Shape 40"/>
          <p:cNvSpPr>
            <a:spLocks noGrp="1"/>
          </p:cNvSpPr>
          <p:nvPr>
            <p:ph type="pic" idx="3"/>
          </p:nvPr>
        </p:nvSpPr>
        <p:spPr>
          <a:xfrm>
            <a:off x="0" y="3160713"/>
            <a:ext cx="2152649" cy="3697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455744" y="4840658"/>
            <a:ext cx="4688256" cy="94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4"/>
          </p:nvPr>
        </p:nvSpPr>
        <p:spPr>
          <a:xfrm>
            <a:off x="2150890" y="3160713"/>
            <a:ext cx="2151062" cy="36972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3" name="Shape 43"/>
          <p:cNvSpPr>
            <a:spLocks noGrp="1"/>
          </p:cNvSpPr>
          <p:nvPr>
            <p:ph type="pic" idx="5"/>
          </p:nvPr>
        </p:nvSpPr>
        <p:spPr>
          <a:xfrm>
            <a:off x="0" y="0"/>
            <a:ext cx="4303713" cy="319881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455744" y="3377794"/>
            <a:ext cx="4688256" cy="1478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6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6" name="Shape 46"/>
          <p:cNvSpPr/>
          <p:nvPr/>
        </p:nvSpPr>
        <p:spPr>
          <a:xfrm>
            <a:off x="4708767" y="6009889"/>
            <a:ext cx="541460" cy="298834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7183539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all rights reserved.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Slid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idx="2"/>
          </p:nvPr>
        </p:nvSpPr>
        <p:spPr>
          <a:xfrm>
            <a:off x="129541" y="1380733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29541" y="3451578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pic" idx="3"/>
          </p:nvPr>
        </p:nvSpPr>
        <p:spPr>
          <a:xfrm>
            <a:off x="2383156" y="1380733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29" name="Shape 229"/>
          <p:cNvSpPr>
            <a:spLocks noGrp="1"/>
          </p:cNvSpPr>
          <p:nvPr>
            <p:ph type="pic" idx="4"/>
          </p:nvPr>
        </p:nvSpPr>
        <p:spPr>
          <a:xfrm>
            <a:off x="4636771" y="1380733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0" name="Shape 230"/>
          <p:cNvSpPr>
            <a:spLocks noGrp="1"/>
          </p:cNvSpPr>
          <p:nvPr>
            <p:ph type="pic" idx="5"/>
          </p:nvPr>
        </p:nvSpPr>
        <p:spPr>
          <a:xfrm>
            <a:off x="6890385" y="1380733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6"/>
          </p:nvPr>
        </p:nvSpPr>
        <p:spPr>
          <a:xfrm>
            <a:off x="2383156" y="3451578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7"/>
          </p:nvPr>
        </p:nvSpPr>
        <p:spPr>
          <a:xfrm>
            <a:off x="4636771" y="3451578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8"/>
          </p:nvPr>
        </p:nvSpPr>
        <p:spPr>
          <a:xfrm>
            <a:off x="6890385" y="3451578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pic" idx="9"/>
          </p:nvPr>
        </p:nvSpPr>
        <p:spPr>
          <a:xfrm>
            <a:off x="129541" y="4142651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5" name="Shape 235"/>
          <p:cNvSpPr txBox="1">
            <a:spLocks noGrp="1"/>
          </p:cNvSpPr>
          <p:nvPr>
            <p:ph type="body" idx="13"/>
          </p:nvPr>
        </p:nvSpPr>
        <p:spPr>
          <a:xfrm>
            <a:off x="129541" y="62134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14"/>
          </p:nvPr>
        </p:nvSpPr>
        <p:spPr>
          <a:xfrm>
            <a:off x="2383156" y="4142651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7" name="Shape 237"/>
          <p:cNvSpPr>
            <a:spLocks noGrp="1"/>
          </p:cNvSpPr>
          <p:nvPr>
            <p:ph type="pic" idx="15"/>
          </p:nvPr>
        </p:nvSpPr>
        <p:spPr>
          <a:xfrm>
            <a:off x="4636771" y="4142651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8" name="Shape 238"/>
          <p:cNvSpPr>
            <a:spLocks noGrp="1"/>
          </p:cNvSpPr>
          <p:nvPr>
            <p:ph type="pic" idx="16"/>
          </p:nvPr>
        </p:nvSpPr>
        <p:spPr>
          <a:xfrm>
            <a:off x="6890385" y="4142651"/>
            <a:ext cx="2124074" cy="2032743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7"/>
          </p:nvPr>
        </p:nvSpPr>
        <p:spPr>
          <a:xfrm>
            <a:off x="2383156" y="62134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8"/>
          </p:nvPr>
        </p:nvSpPr>
        <p:spPr>
          <a:xfrm>
            <a:off x="4636771" y="62134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9"/>
          </p:nvPr>
        </p:nvSpPr>
        <p:spPr>
          <a:xfrm>
            <a:off x="6890385" y="6213496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Slide 3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pic" idx="2"/>
          </p:nvPr>
        </p:nvSpPr>
        <p:spPr>
          <a:xfrm>
            <a:off x="129541" y="190501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29541" y="3044950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3"/>
          </p:nvPr>
        </p:nvSpPr>
        <p:spPr>
          <a:xfrm>
            <a:off x="2383156" y="190501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47" name="Shape 247"/>
          <p:cNvSpPr>
            <a:spLocks noGrp="1"/>
          </p:cNvSpPr>
          <p:nvPr>
            <p:ph type="pic" idx="4"/>
          </p:nvPr>
        </p:nvSpPr>
        <p:spPr>
          <a:xfrm>
            <a:off x="4636771" y="190501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48" name="Shape 248"/>
          <p:cNvSpPr>
            <a:spLocks noGrp="1"/>
          </p:cNvSpPr>
          <p:nvPr>
            <p:ph type="pic" idx="5"/>
          </p:nvPr>
        </p:nvSpPr>
        <p:spPr>
          <a:xfrm>
            <a:off x="6890385" y="190501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49" name="Shape 249"/>
          <p:cNvSpPr txBox="1">
            <a:spLocks noGrp="1"/>
          </p:cNvSpPr>
          <p:nvPr>
            <p:ph type="body" idx="6"/>
          </p:nvPr>
        </p:nvSpPr>
        <p:spPr>
          <a:xfrm>
            <a:off x="2383156" y="3044950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7"/>
          </p:nvPr>
        </p:nvSpPr>
        <p:spPr>
          <a:xfrm>
            <a:off x="4636771" y="3044950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8"/>
          </p:nvPr>
        </p:nvSpPr>
        <p:spPr>
          <a:xfrm>
            <a:off x="6890385" y="3044950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pic" idx="9"/>
          </p:nvPr>
        </p:nvSpPr>
        <p:spPr>
          <a:xfrm>
            <a:off x="129541" y="3514726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3"/>
          </p:nvPr>
        </p:nvSpPr>
        <p:spPr>
          <a:xfrm>
            <a:off x="129541" y="6369175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14"/>
          </p:nvPr>
        </p:nvSpPr>
        <p:spPr>
          <a:xfrm>
            <a:off x="2383156" y="3514726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55" name="Shape 255"/>
          <p:cNvSpPr>
            <a:spLocks noGrp="1"/>
          </p:cNvSpPr>
          <p:nvPr>
            <p:ph type="pic" idx="15"/>
          </p:nvPr>
        </p:nvSpPr>
        <p:spPr>
          <a:xfrm>
            <a:off x="4636771" y="3514726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56" name="Shape 256"/>
          <p:cNvSpPr>
            <a:spLocks noGrp="1"/>
          </p:cNvSpPr>
          <p:nvPr>
            <p:ph type="pic" idx="16"/>
          </p:nvPr>
        </p:nvSpPr>
        <p:spPr>
          <a:xfrm>
            <a:off x="6890385" y="3514726"/>
            <a:ext cx="2124074" cy="277764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7"/>
          </p:nvPr>
        </p:nvSpPr>
        <p:spPr>
          <a:xfrm>
            <a:off x="2383156" y="6369175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8"/>
          </p:nvPr>
        </p:nvSpPr>
        <p:spPr>
          <a:xfrm>
            <a:off x="4636771" y="6369175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9"/>
          </p:nvPr>
        </p:nvSpPr>
        <p:spPr>
          <a:xfrm>
            <a:off x="6890385" y="6369175"/>
            <a:ext cx="21240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Slide 4">
    <p:bg>
      <p:bgPr>
        <a:solidFill>
          <a:schemeClr val="dk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pic" idx="2"/>
          </p:nvPr>
        </p:nvSpPr>
        <p:spPr>
          <a:xfrm>
            <a:off x="4341571" y="-1057"/>
            <a:ext cx="4222903" cy="31617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62" name="Shape 262"/>
          <p:cNvSpPr>
            <a:spLocks noGrp="1"/>
          </p:cNvSpPr>
          <p:nvPr>
            <p:ph type="pic" idx="3"/>
          </p:nvPr>
        </p:nvSpPr>
        <p:spPr>
          <a:xfrm>
            <a:off x="-2" y="0"/>
            <a:ext cx="4303715" cy="316177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3" name="Shape 263"/>
          <p:cNvSpPr>
            <a:spLocks noGrp="1"/>
          </p:cNvSpPr>
          <p:nvPr>
            <p:ph type="pic" idx="4"/>
          </p:nvPr>
        </p:nvSpPr>
        <p:spPr>
          <a:xfrm>
            <a:off x="6491869" y="3198569"/>
            <a:ext cx="2072604" cy="3110156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64" name="Shape 264"/>
          <p:cNvSpPr>
            <a:spLocks noGrp="1"/>
          </p:cNvSpPr>
          <p:nvPr>
            <p:ph type="pic" idx="5"/>
          </p:nvPr>
        </p:nvSpPr>
        <p:spPr>
          <a:xfrm>
            <a:off x="0" y="3198571"/>
            <a:ext cx="2152649" cy="3110154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65" name="Shape 265"/>
          <p:cNvSpPr>
            <a:spLocks noGrp="1"/>
          </p:cNvSpPr>
          <p:nvPr>
            <p:ph type="pic" idx="6"/>
          </p:nvPr>
        </p:nvSpPr>
        <p:spPr>
          <a:xfrm>
            <a:off x="2192094" y="3198571"/>
            <a:ext cx="2111618" cy="3110154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66" name="Shape 266"/>
          <p:cNvSpPr>
            <a:spLocks noGrp="1"/>
          </p:cNvSpPr>
          <p:nvPr>
            <p:ph type="pic" idx="7"/>
          </p:nvPr>
        </p:nvSpPr>
        <p:spPr>
          <a:xfrm>
            <a:off x="4342776" y="3198571"/>
            <a:ext cx="2110411" cy="3110154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67" name="Shape 267"/>
          <p:cNvSpPr>
            <a:spLocks noGrp="1"/>
          </p:cNvSpPr>
          <p:nvPr>
            <p:ph type="pic" idx="8"/>
          </p:nvPr>
        </p:nvSpPr>
        <p:spPr>
          <a:xfrm>
            <a:off x="8604250" y="0"/>
            <a:ext cx="539749" cy="6308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68" name="Shape 268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0" y="6429048"/>
            <a:ext cx="2152649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9"/>
          </p:nvPr>
        </p:nvSpPr>
        <p:spPr>
          <a:xfrm>
            <a:off x="2152650" y="6429048"/>
            <a:ext cx="21494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3"/>
          </p:nvPr>
        </p:nvSpPr>
        <p:spPr>
          <a:xfrm>
            <a:off x="4302126" y="6418608"/>
            <a:ext cx="2151062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4"/>
          </p:nvPr>
        </p:nvSpPr>
        <p:spPr>
          <a:xfrm>
            <a:off x="6453187" y="6418608"/>
            <a:ext cx="2151062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5"/>
          </p:nvPr>
        </p:nvSpPr>
        <p:spPr>
          <a:xfrm>
            <a:off x="2152650" y="527433"/>
            <a:ext cx="21494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6"/>
          </p:nvPr>
        </p:nvSpPr>
        <p:spPr>
          <a:xfrm>
            <a:off x="6417523" y="527433"/>
            <a:ext cx="2149474" cy="379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lnSpc>
                <a:spcPct val="107142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marL="274320" indent="-7620" rtl="0">
              <a:spcBef>
                <a:spcPts val="0"/>
              </a:spcBef>
              <a:buFont typeface="Arial"/>
              <a:buNone/>
              <a:defRPr/>
            </a:lvl2pPr>
            <a:lvl3pPr marL="457200" indent="0" rtl="0">
              <a:spcBef>
                <a:spcPts val="0"/>
              </a:spcBef>
              <a:buFont typeface="Arial Narrow"/>
              <a:buNone/>
              <a:defRPr/>
            </a:lvl3pPr>
            <a:lvl4pPr marL="685800" indent="0" rtl="0">
              <a:spcBef>
                <a:spcPts val="0"/>
              </a:spcBef>
              <a:buFont typeface="Arial Narrow"/>
              <a:buNone/>
              <a:defRPr/>
            </a:lvl4pPr>
            <a:lvl5pPr marL="914400" indent="0" rtl="0">
              <a:spcBef>
                <a:spcPts val="0"/>
              </a:spcBef>
              <a:buFont typeface="Arial Narrow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g 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308723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77" name="Shape 277"/>
          <p:cNvSpPr>
            <a:spLocks noGrp="1"/>
          </p:cNvSpPr>
          <p:nvPr>
            <p:ph type="pic" idx="3"/>
          </p:nvPr>
        </p:nvSpPr>
        <p:spPr>
          <a:xfrm>
            <a:off x="4342117" y="0"/>
            <a:ext cx="4801881" cy="63087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8" name="Shape 278"/>
          <p:cNvSpPr>
            <a:spLocks noGrp="1"/>
          </p:cNvSpPr>
          <p:nvPr>
            <p:ph type="pic" idx="4"/>
          </p:nvPr>
        </p:nvSpPr>
        <p:spPr>
          <a:xfrm>
            <a:off x="0" y="6308726"/>
            <a:ext cx="4303714" cy="549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lage Img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pic" idx="2"/>
          </p:nvPr>
        </p:nvSpPr>
        <p:spPr>
          <a:xfrm>
            <a:off x="4340314" y="0"/>
            <a:ext cx="4803686" cy="316071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81" name="Shape 281"/>
          <p:cNvSpPr>
            <a:spLocks noGrp="1"/>
          </p:cNvSpPr>
          <p:nvPr>
            <p:ph type="pic" idx="3"/>
          </p:nvPr>
        </p:nvSpPr>
        <p:spPr>
          <a:xfrm>
            <a:off x="-2" y="0"/>
            <a:ext cx="4303715" cy="316071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2" name="Shape 282"/>
          <p:cNvSpPr>
            <a:spLocks noGrp="1"/>
          </p:cNvSpPr>
          <p:nvPr>
            <p:ph type="pic" idx="4"/>
          </p:nvPr>
        </p:nvSpPr>
        <p:spPr>
          <a:xfrm>
            <a:off x="6489787" y="3198568"/>
            <a:ext cx="2654211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83" name="Shape 283"/>
          <p:cNvSpPr>
            <a:spLocks noGrp="1"/>
          </p:cNvSpPr>
          <p:nvPr>
            <p:ph type="pic" idx="5"/>
          </p:nvPr>
        </p:nvSpPr>
        <p:spPr>
          <a:xfrm>
            <a:off x="0" y="3198568"/>
            <a:ext cx="2152649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84" name="Shape 284"/>
          <p:cNvSpPr>
            <a:spLocks noGrp="1"/>
          </p:cNvSpPr>
          <p:nvPr>
            <p:ph type="pic" idx="6"/>
          </p:nvPr>
        </p:nvSpPr>
        <p:spPr>
          <a:xfrm>
            <a:off x="2190508" y="3198568"/>
            <a:ext cx="2113206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85" name="Shape 285"/>
          <p:cNvSpPr>
            <a:spLocks noGrp="1"/>
          </p:cNvSpPr>
          <p:nvPr>
            <p:ph type="pic" idx="7"/>
          </p:nvPr>
        </p:nvSpPr>
        <p:spPr>
          <a:xfrm>
            <a:off x="4342776" y="3198569"/>
            <a:ext cx="2110411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lage Img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pic" idx="2"/>
          </p:nvPr>
        </p:nvSpPr>
        <p:spPr>
          <a:xfrm>
            <a:off x="4340314" y="3198569"/>
            <a:ext cx="4803686" cy="36594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88" name="Shape 288"/>
          <p:cNvSpPr>
            <a:spLocks noGrp="1"/>
          </p:cNvSpPr>
          <p:nvPr>
            <p:ph type="pic" idx="3"/>
          </p:nvPr>
        </p:nvSpPr>
        <p:spPr>
          <a:xfrm>
            <a:off x="-2" y="0"/>
            <a:ext cx="4303715" cy="316071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9" name="Shape 289"/>
          <p:cNvSpPr>
            <a:spLocks noGrp="1"/>
          </p:cNvSpPr>
          <p:nvPr>
            <p:ph type="pic" idx="4"/>
          </p:nvPr>
        </p:nvSpPr>
        <p:spPr>
          <a:xfrm>
            <a:off x="6489787" y="0"/>
            <a:ext cx="2654211" cy="3160714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90" name="Shape 290"/>
          <p:cNvSpPr>
            <a:spLocks noGrp="1"/>
          </p:cNvSpPr>
          <p:nvPr>
            <p:ph type="pic" idx="5"/>
          </p:nvPr>
        </p:nvSpPr>
        <p:spPr>
          <a:xfrm>
            <a:off x="0" y="3198572"/>
            <a:ext cx="2152649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91" name="Shape 291"/>
          <p:cNvSpPr>
            <a:spLocks noGrp="1"/>
          </p:cNvSpPr>
          <p:nvPr>
            <p:ph type="pic" idx="6"/>
          </p:nvPr>
        </p:nvSpPr>
        <p:spPr>
          <a:xfrm>
            <a:off x="2190508" y="3198572"/>
            <a:ext cx="2113206" cy="3659428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  <p:sp>
        <p:nvSpPr>
          <p:cNvPr id="292" name="Shape 292"/>
          <p:cNvSpPr>
            <a:spLocks noGrp="1"/>
          </p:cNvSpPr>
          <p:nvPr>
            <p:ph type="pic" idx="7"/>
          </p:nvPr>
        </p:nvSpPr>
        <p:spPr>
          <a:xfrm>
            <a:off x="4342776" y="0"/>
            <a:ext cx="2110413" cy="3160714"/>
          </a:xfrm>
          <a:prstGeom prst="rect">
            <a:avLst/>
          </a:prstGeom>
          <a:solidFill>
            <a:srgbClr val="DBDDDF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Proj Img 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09044" y="1755892"/>
            <a:ext cx="833495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09044" y="663841"/>
            <a:ext cx="833495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Proj Img 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09044" y="1755892"/>
            <a:ext cx="8334953" cy="807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lnSpc>
                <a:spcPct val="125000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09044" y="663841"/>
            <a:ext cx="8334953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2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uides-FOR REFERENCE ONLY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Shape 30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5143499"/>
            </a:xfrm>
          </p:grpSpPr>
          <p:sp>
            <p:nvSpPr>
              <p:cNvPr id="308" name="Shape 308"/>
              <p:cNvSpPr txBox="1"/>
              <p:nvPr/>
            </p:nvSpPr>
            <p:spPr>
              <a:xfrm>
                <a:off x="819292" y="1189170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2.02</a:t>
                </a:r>
              </a:p>
            </p:txBody>
          </p:sp>
          <p:sp>
            <p:nvSpPr>
              <p:cNvPr id="309" name="Shape 309"/>
              <p:cNvSpPr txBox="1"/>
              <p:nvPr/>
            </p:nvSpPr>
            <p:spPr>
              <a:xfrm>
                <a:off x="819292" y="2379663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0.29</a:t>
                </a:r>
              </a:p>
            </p:txBody>
          </p:sp>
          <p:sp>
            <p:nvSpPr>
              <p:cNvPr id="310" name="Shape 310"/>
              <p:cNvSpPr txBox="1"/>
              <p:nvPr/>
            </p:nvSpPr>
            <p:spPr>
              <a:xfrm>
                <a:off x="819292" y="3551078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1.43</a:t>
                </a:r>
              </a:p>
            </p:txBody>
          </p:sp>
          <p:sp>
            <p:nvSpPr>
              <p:cNvPr id="311" name="Shape 311"/>
              <p:cNvSpPr txBox="1"/>
              <p:nvPr/>
            </p:nvSpPr>
            <p:spPr>
              <a:xfrm>
                <a:off x="8620965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4.41</a:t>
                </a:r>
              </a:p>
            </p:txBody>
          </p:sp>
          <p:sp>
            <p:nvSpPr>
              <p:cNvPr id="312" name="Shape 312"/>
              <p:cNvSpPr txBox="1"/>
              <p:nvPr/>
            </p:nvSpPr>
            <p:spPr>
              <a:xfrm>
                <a:off x="4303712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0.29</a:t>
                </a:r>
              </a:p>
            </p:txBody>
          </p:sp>
          <p:sp>
            <p:nvSpPr>
              <p:cNvPr id="313" name="Shape 313"/>
              <p:cNvSpPr txBox="1"/>
              <p:nvPr/>
            </p:nvSpPr>
            <p:spPr>
              <a:xfrm>
                <a:off x="6453187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2.06</a:t>
                </a:r>
              </a:p>
            </p:txBody>
          </p:sp>
          <p:sp>
            <p:nvSpPr>
              <p:cNvPr id="314" name="Shape 314"/>
              <p:cNvSpPr txBox="1"/>
              <p:nvPr/>
            </p:nvSpPr>
            <p:spPr>
              <a:xfrm>
                <a:off x="819292" y="4732030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3.15</a:t>
                </a:r>
              </a:p>
            </p:txBody>
          </p:sp>
          <p:sp>
            <p:nvSpPr>
              <p:cNvPr id="315" name="Shape 315"/>
              <p:cNvSpPr txBox="1"/>
              <p:nvPr/>
            </p:nvSpPr>
            <p:spPr>
              <a:xfrm>
                <a:off x="2152484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2.65</a:t>
                </a:r>
              </a:p>
            </p:txBody>
          </p:sp>
          <p:sp>
            <p:nvSpPr>
              <p:cNvPr id="316" name="Shape 316"/>
              <p:cNvSpPr txBox="1"/>
              <p:nvPr/>
            </p:nvSpPr>
            <p:spPr>
              <a:xfrm>
                <a:off x="8620965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4.41</a:t>
                </a:r>
              </a:p>
            </p:txBody>
          </p:sp>
          <p:sp>
            <p:nvSpPr>
              <p:cNvPr id="317" name="Shape 317"/>
              <p:cNvSpPr txBox="1"/>
              <p:nvPr/>
            </p:nvSpPr>
            <p:spPr>
              <a:xfrm>
                <a:off x="4303712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0.29</a:t>
                </a:r>
              </a:p>
            </p:txBody>
          </p:sp>
          <p:sp>
            <p:nvSpPr>
              <p:cNvPr id="318" name="Shape 318"/>
              <p:cNvSpPr txBox="1"/>
              <p:nvPr/>
            </p:nvSpPr>
            <p:spPr>
              <a:xfrm>
                <a:off x="6453187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2.06</a:t>
                </a:r>
              </a:p>
            </p:txBody>
          </p:sp>
          <p:sp>
            <p:nvSpPr>
              <p:cNvPr id="319" name="Shape 319"/>
              <p:cNvSpPr txBox="1"/>
              <p:nvPr/>
            </p:nvSpPr>
            <p:spPr>
              <a:xfrm>
                <a:off x="2152484" y="352962"/>
                <a:ext cx="482823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200" b="1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2.65</a:t>
                </a:r>
              </a:p>
            </p:txBody>
          </p:sp>
          <p:cxnSp>
            <p:nvCxnSpPr>
              <p:cNvPr id="320" name="Shape 320"/>
              <p:cNvCxnSpPr/>
              <p:nvPr/>
            </p:nvCxnSpPr>
            <p:spPr>
              <a:xfrm>
                <a:off x="2152650" y="0"/>
                <a:ext cx="0" cy="5143499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Shape 321"/>
              <p:cNvCxnSpPr/>
              <p:nvPr/>
            </p:nvCxnSpPr>
            <p:spPr>
              <a:xfrm>
                <a:off x="4303712" y="0"/>
                <a:ext cx="0" cy="5143499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Shape 322"/>
              <p:cNvCxnSpPr/>
              <p:nvPr/>
            </p:nvCxnSpPr>
            <p:spPr>
              <a:xfrm>
                <a:off x="6442732" y="0"/>
                <a:ext cx="0" cy="5143499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Shape 323"/>
              <p:cNvCxnSpPr/>
              <p:nvPr/>
            </p:nvCxnSpPr>
            <p:spPr>
              <a:xfrm>
                <a:off x="8600145" y="0"/>
                <a:ext cx="0" cy="5143499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Shape 324"/>
              <p:cNvCxnSpPr/>
              <p:nvPr/>
            </p:nvCxnSpPr>
            <p:spPr>
              <a:xfrm>
                <a:off x="0" y="1189170"/>
                <a:ext cx="9144000" cy="0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Shape 325"/>
              <p:cNvCxnSpPr/>
              <p:nvPr/>
            </p:nvCxnSpPr>
            <p:spPr>
              <a:xfrm>
                <a:off x="0" y="2370124"/>
                <a:ext cx="9144000" cy="0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Shape 326"/>
              <p:cNvCxnSpPr/>
              <p:nvPr/>
            </p:nvCxnSpPr>
            <p:spPr>
              <a:xfrm>
                <a:off x="0" y="3551078"/>
                <a:ext cx="9144000" cy="0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Shape 327"/>
              <p:cNvCxnSpPr/>
              <p:nvPr/>
            </p:nvCxnSpPr>
            <p:spPr>
              <a:xfrm>
                <a:off x="0" y="4732030"/>
                <a:ext cx="9144000" cy="0"/>
              </a:xfrm>
              <a:prstGeom prst="straightConnector1">
                <a:avLst/>
              </a:prstGeom>
              <a:noFill/>
              <a:ln w="9525" cap="flat">
                <a:solidFill>
                  <a:srgbClr val="3D96B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328" name="Shape 32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262413" y="1304384"/>
                <a:ext cx="2234220" cy="16418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9" name="Shape 329"/>
              <p:cNvSpPr txBox="1"/>
              <p:nvPr/>
            </p:nvSpPr>
            <p:spPr>
              <a:xfrm>
                <a:off x="4725619" y="1035550"/>
                <a:ext cx="4186145" cy="27238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 Narrow"/>
                  <a:buNone/>
                </a:pPr>
                <a:r>
                  <a:rPr lang="en-US" sz="1600" b="1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REPOSITION OR CREATE GUIDES ON GRID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If a guide is accidentally moved or you start with a blank document that does not have guides placed do the following: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Turn on Snap to Grid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Set grid settings to 1/24” or .042”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Turn on both Guide Settings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Use the lines and grey measurements on this slide to position guides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 move guides, click on guide outside of slide in grey area and drag to position.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Arial"/>
                  <a:buAutoNum type="arabicPeriod"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 add new guides, click on a guide outside of slide in grey area while holding CTRL and drag </a:t>
                </a:r>
                <a:b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</a:b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 position </a:t>
                </a:r>
              </a:p>
            </p:txBody>
          </p:sp>
          <p:pic>
            <p:nvPicPr>
              <p:cNvPr id="330" name="Shape 3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107834" y="3307251"/>
                <a:ext cx="2468679" cy="1595861"/>
              </a:xfrm>
              <a:prstGeom prst="rect">
                <a:avLst/>
              </a:prstGeom>
              <a:noFill/>
              <a:ln w="76200" cap="flat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331" name="Shape 331"/>
              <p:cNvSpPr/>
              <p:nvPr/>
            </p:nvSpPr>
            <p:spPr>
              <a:xfrm>
                <a:off x="3112609" y="3416660"/>
                <a:ext cx="576075" cy="512967"/>
              </a:xfrm>
              <a:prstGeom prst="rect">
                <a:avLst/>
              </a:prstGeom>
              <a:noFill/>
              <a:ln w="9525" cap="flat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no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6453187" y="3160711"/>
            <a:ext cx="2151062" cy="314801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sp>
      <p:sp>
        <p:nvSpPr>
          <p:cNvPr id="50" name="Shape 50"/>
          <p:cNvSpPr>
            <a:spLocks noGrp="1"/>
          </p:cNvSpPr>
          <p:nvPr>
            <p:ph type="pic" idx="3"/>
          </p:nvPr>
        </p:nvSpPr>
        <p:spPr>
          <a:xfrm>
            <a:off x="2152650" y="1"/>
            <a:ext cx="4294980" cy="316071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1" name="Shape 51"/>
          <p:cNvSpPr>
            <a:spLocks noGrp="1"/>
          </p:cNvSpPr>
          <p:nvPr>
            <p:ph type="pic" idx="4"/>
          </p:nvPr>
        </p:nvSpPr>
        <p:spPr>
          <a:xfrm>
            <a:off x="8604250" y="0"/>
            <a:ext cx="539749" cy="6308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2" name="Shape 52"/>
          <p:cNvSpPr/>
          <p:nvPr/>
        </p:nvSpPr>
        <p:spPr>
          <a:xfrm>
            <a:off x="210" y="0"/>
            <a:ext cx="21526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4303712" y="6347885"/>
            <a:ext cx="2143917" cy="510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pic" idx="5"/>
          </p:nvPr>
        </p:nvSpPr>
        <p:spPr>
          <a:xfrm>
            <a:off x="2152650" y="6308725"/>
            <a:ext cx="2151062" cy="55406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210" y="0"/>
            <a:ext cx="21526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303712" y="6308725"/>
            <a:ext cx="214391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5455314" y="3659430"/>
            <a:ext cx="541460" cy="298834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7183539" y="6601478"/>
            <a:ext cx="1904999" cy="184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A9D"/>
              </a:buClr>
              <a:buSzPct val="25000"/>
              <a:buFont typeface="Arial"/>
              <a:buNone/>
            </a:pPr>
            <a:r>
              <a:rPr lang="en-US" sz="900" b="0" i="0" u="none" strike="noStrike" cap="none" baseline="30000">
                <a:solidFill>
                  <a:srgbClr val="969A9D"/>
                </a:solidFill>
                <a:latin typeface="Arial"/>
                <a:ea typeface="Arial"/>
                <a:cs typeface="Arial"/>
                <a:sym typeface="Arial"/>
              </a:rPr>
              <a:t>© 2014 HDR, all rights reserved.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Footer-FOR REFERENCE ONL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8604525" y="6501400"/>
            <a:ext cx="411479" cy="228600"/>
          </a:xfrm>
          <a:custGeom>
            <a:avLst/>
            <a:gdLst/>
            <a:ahLst/>
            <a:cxnLst/>
            <a:rect l="0" t="0" r="0" b="0"/>
            <a:pathLst>
              <a:path w="1044" h="576" extrusionOk="0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-1"/>
            <a:ext cx="860424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1070" y="5357035"/>
            <a:ext cx="8103180" cy="94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01070" y="3941067"/>
            <a:ext cx="8103180" cy="1478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7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4" name="Shape 64"/>
          <p:cNvSpPr>
            <a:spLocks noGrp="1"/>
          </p:cNvSpPr>
          <p:nvPr>
            <p:ph type="pic" idx="4"/>
          </p:nvPr>
        </p:nvSpPr>
        <p:spPr>
          <a:xfrm>
            <a:off x="8604250" y="3172885"/>
            <a:ext cx="539749" cy="3685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613107" y="1205773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429400" y="1332301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13107" y="23251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5"/>
          </p:nvPr>
        </p:nvSpPr>
        <p:spPr>
          <a:xfrm>
            <a:off x="5429400" y="24516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6"/>
          </p:nvPr>
        </p:nvSpPr>
        <p:spPr>
          <a:xfrm>
            <a:off x="4613107" y="34427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7"/>
          </p:nvPr>
        </p:nvSpPr>
        <p:spPr>
          <a:xfrm>
            <a:off x="5429400" y="35692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8"/>
          </p:nvPr>
        </p:nvSpPr>
        <p:spPr>
          <a:xfrm>
            <a:off x="4613107" y="45603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9"/>
          </p:nvPr>
        </p:nvSpPr>
        <p:spPr>
          <a:xfrm>
            <a:off x="5429400" y="46868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718835" y="1954722"/>
            <a:ext cx="1119990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535128" y="2081250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4718835" y="3074064"/>
            <a:ext cx="1119990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5535128" y="3200591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5"/>
          </p:nvPr>
        </p:nvSpPr>
        <p:spPr>
          <a:xfrm>
            <a:off x="4718835" y="4191664"/>
            <a:ext cx="1119990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6"/>
          </p:nvPr>
        </p:nvSpPr>
        <p:spPr>
          <a:xfrm>
            <a:off x="5535128" y="4318192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7"/>
          </p:nvPr>
        </p:nvSpPr>
        <p:spPr>
          <a:xfrm>
            <a:off x="4718835" y="5309264"/>
            <a:ext cx="1119990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8"/>
          </p:nvPr>
        </p:nvSpPr>
        <p:spPr>
          <a:xfrm>
            <a:off x="5535128" y="5435792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9"/>
          </p:nvPr>
        </p:nvSpPr>
        <p:spPr>
          <a:xfrm>
            <a:off x="336383" y="1954722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3"/>
          </p:nvPr>
        </p:nvSpPr>
        <p:spPr>
          <a:xfrm>
            <a:off x="1152675" y="2081250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4"/>
          </p:nvPr>
        </p:nvSpPr>
        <p:spPr>
          <a:xfrm>
            <a:off x="336383" y="307406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5"/>
          </p:nvPr>
        </p:nvSpPr>
        <p:spPr>
          <a:xfrm>
            <a:off x="1152675" y="3200591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6"/>
          </p:nvPr>
        </p:nvSpPr>
        <p:spPr>
          <a:xfrm>
            <a:off x="336383" y="419166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7"/>
          </p:nvPr>
        </p:nvSpPr>
        <p:spPr>
          <a:xfrm>
            <a:off x="1152675" y="4318192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8"/>
          </p:nvPr>
        </p:nvSpPr>
        <p:spPr>
          <a:xfrm>
            <a:off x="336383" y="530926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9"/>
          </p:nvPr>
        </p:nvSpPr>
        <p:spPr>
          <a:xfrm>
            <a:off x="1152675" y="5435792"/>
            <a:ext cx="3453447" cy="772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Font typeface="Arial Narrow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0"/>
          </p:nvPr>
        </p:nvSpPr>
        <p:spPr>
          <a:xfrm>
            <a:off x="4303714" y="0"/>
            <a:ext cx="4840286" cy="1585385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3" name="Shape 93"/>
          <p:cNvSpPr>
            <a:spLocks noGrp="1"/>
          </p:cNvSpPr>
          <p:nvPr>
            <p:ph type="pic" idx="21"/>
          </p:nvPr>
        </p:nvSpPr>
        <p:spPr>
          <a:xfrm>
            <a:off x="0" y="0"/>
            <a:ext cx="4303713" cy="1585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0"/>
            <a:ext cx="860424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560070" indent="-191769" rtl="0">
              <a:spcBef>
                <a:spcPts val="0"/>
              </a:spcBef>
              <a:buFont typeface="Arial"/>
              <a:buChar char="•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143571" y="4447953"/>
            <a:ext cx="5875964" cy="1484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4444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8600614" y="3169017"/>
            <a:ext cx="539749" cy="368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0" y="0"/>
            <a:ext cx="8604251" cy="3160714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560070" indent="-191769" rtl="0">
              <a:spcBef>
                <a:spcPts val="0"/>
              </a:spcBef>
              <a:buFont typeface="Arial"/>
              <a:buChar char="•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43571" y="4447953"/>
            <a:ext cx="5875964" cy="1484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4444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3"/>
          </p:nvPr>
        </p:nvSpPr>
        <p:spPr>
          <a:xfrm>
            <a:off x="8604250" y="0"/>
            <a:ext cx="539749" cy="3160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5" name="Shape 105"/>
          <p:cNvSpPr>
            <a:spLocks noGrp="1"/>
          </p:cNvSpPr>
          <p:nvPr>
            <p:ph type="pic" idx="4"/>
          </p:nvPr>
        </p:nvSpPr>
        <p:spPr>
          <a:xfrm>
            <a:off x="8600614" y="3169017"/>
            <a:ext cx="539749" cy="368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0" y="-6944"/>
            <a:ext cx="9144000" cy="1164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33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0" y="1392171"/>
            <a:ext cx="9144000" cy="4290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Char char="▪"/>
              <a:defRPr/>
            </a:lvl1pPr>
            <a:lvl2pPr marL="365760" marR="0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Char char="o"/>
              <a:defRPr/>
            </a:lvl2pPr>
            <a:lvl3pPr marL="548640" marR="0" indent="-104140" algn="l" rtl="0">
              <a:spcBef>
                <a:spcPts val="2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731520" marR="0" indent="-109219" algn="l" rtl="0">
              <a:spcBef>
                <a:spcPts val="240"/>
              </a:spcBef>
              <a:buClr>
                <a:schemeClr val="lt1"/>
              </a:buClr>
              <a:buFont typeface="Arial Narrow"/>
              <a:buChar char="»"/>
              <a:defRPr/>
            </a:lvl4pPr>
            <a:lvl5pPr marL="914400" marR="0" indent="-131127" algn="l" rtl="0">
              <a:spcBef>
                <a:spcPts val="220"/>
              </a:spcBef>
              <a:buClr>
                <a:schemeClr val="lt1"/>
              </a:buClr>
              <a:buFont typeface="Noto Symbol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8425" y="3162306"/>
            <a:ext cx="2163827" cy="3147352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pic>
      <p:pic>
        <p:nvPicPr>
          <p:cNvPr id="336" name="Shape 33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6021" r="16022"/>
          <a:stretch/>
        </p:blipFill>
        <p:spPr>
          <a:xfrm>
            <a:off x="2152650" y="1"/>
            <a:ext cx="4292189" cy="315107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37" name="Shape 337"/>
          <p:cNvSpPr>
            <a:spLocks noGrp="1"/>
          </p:cNvSpPr>
          <p:nvPr>
            <p:ph type="pic" idx="4"/>
          </p:nvPr>
        </p:nvSpPr>
        <p:spPr>
          <a:xfrm>
            <a:off x="8604250" y="0"/>
            <a:ext cx="539749" cy="6308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8" name="Shape 338"/>
          <p:cNvSpPr>
            <a:spLocks noGrp="1"/>
          </p:cNvSpPr>
          <p:nvPr>
            <p:ph type="pic" idx="5"/>
          </p:nvPr>
        </p:nvSpPr>
        <p:spPr>
          <a:xfrm>
            <a:off x="2152650" y="6308725"/>
            <a:ext cx="2151062" cy="55406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39" name="Shape 339"/>
          <p:cNvSpPr txBox="1"/>
          <p:nvPr/>
        </p:nvSpPr>
        <p:spPr>
          <a:xfrm rot="5400000">
            <a:off x="5796287" y="2900695"/>
            <a:ext cx="617220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LEHMAN ROAD RECONSTRUCTION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5057" y="838200"/>
            <a:ext cx="1915718" cy="124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321494"/>
            <a:ext cx="2148839" cy="1546030"/>
          </a:xfrm>
          <a:prstGeom prst="rect">
            <a:avLst/>
          </a:prstGeom>
          <a:solidFill>
            <a:srgbClr val="B8BCBE"/>
          </a:solidFill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2181225" y="4495800"/>
            <a:ext cx="4267199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CITY COUNCIL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 STATUS UPDATE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OCTOBER 8, 2014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8962" y="76198"/>
            <a:ext cx="4563668" cy="378237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571999" cy="7281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 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2 (CON’T)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309592" cy="3124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Three lane section maintained to just south of intersection with Goforth Road. A fourth lane added to provide for dedicated left and right turn lanes at the intersection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Same as Alternate 1 but with 11’ lanes.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Signal warrant study being preformed for the Lehman Road / Goforth intersection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clip of parcel in southwest corner of intersection to provide improved sight distance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32" name="Shape 43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8310" y="4267200"/>
            <a:ext cx="7867902" cy="242773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433" name="Shape 43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8962" y="76200"/>
            <a:ext cx="4563668" cy="378237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5943600" y="2576899"/>
            <a:ext cx="16763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LEHMAN HIGH SCHOOL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39592" y="9525"/>
            <a:ext cx="4780865" cy="29973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2A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Minimize section in areas within floodplain that are not reasonably developable.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Tributary to Plum Creek (Stream Plum-1) &amp; Plum Creek.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Estimated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$600,000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project savings.</a:t>
            </a: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42" name="Shape 44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339594" y="3848789"/>
            <a:ext cx="4780863" cy="29973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443" name="Shape 44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9089" y="2667000"/>
            <a:ext cx="5281949" cy="236303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5415678" y="4876800"/>
            <a:ext cx="11320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End 3-Ln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Begin 2-Ln Section</a:t>
            </a:r>
          </a:p>
        </p:txBody>
      </p:sp>
      <p:cxnSp>
        <p:nvCxnSpPr>
          <p:cNvPr id="445" name="Shape 445"/>
          <p:cNvCxnSpPr>
            <a:stCxn id="444" idx="1"/>
          </p:cNvCxnSpPr>
          <p:nvPr/>
        </p:nvCxnSpPr>
        <p:spPr>
          <a:xfrm flipH="1">
            <a:off x="5110878" y="5076854"/>
            <a:ext cx="304800" cy="4857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46" name="Shape 446"/>
          <p:cNvSpPr txBox="1"/>
          <p:nvPr/>
        </p:nvSpPr>
        <p:spPr>
          <a:xfrm>
            <a:off x="6519144" y="4876800"/>
            <a:ext cx="11320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End 2-Ln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Begin 3-Ln Section</a:t>
            </a:r>
          </a:p>
        </p:txBody>
      </p:sp>
      <p:cxnSp>
        <p:nvCxnSpPr>
          <p:cNvPr id="447" name="Shape 447"/>
          <p:cNvCxnSpPr>
            <a:stCxn id="446" idx="3"/>
          </p:cNvCxnSpPr>
          <p:nvPr/>
        </p:nvCxnSpPr>
        <p:spPr>
          <a:xfrm>
            <a:off x="7651185" y="5076854"/>
            <a:ext cx="339000" cy="4857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48" name="Shape 448"/>
          <p:cNvCxnSpPr/>
          <p:nvPr/>
        </p:nvCxnSpPr>
        <p:spPr>
          <a:xfrm rot="10800000" flipH="1">
            <a:off x="5657851" y="3276600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Shape 449"/>
          <p:cNvCxnSpPr/>
          <p:nvPr/>
        </p:nvCxnSpPr>
        <p:spPr>
          <a:xfrm rot="10800000" flipH="1">
            <a:off x="5667376" y="3505200"/>
            <a:ext cx="1219199" cy="11789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" name="Shape 450"/>
          <p:cNvSpPr txBox="1"/>
          <p:nvPr/>
        </p:nvSpPr>
        <p:spPr>
          <a:xfrm>
            <a:off x="6960592" y="3124200"/>
            <a:ext cx="1029448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Lane section</a:t>
            </a:r>
          </a:p>
          <a:p>
            <a:pPr marL="0" marR="0" lvl="0" indent="0" algn="l" rtl="0">
              <a:spcBef>
                <a:spcPts val="60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 Lane Section</a:t>
            </a:r>
          </a:p>
        </p:txBody>
      </p:sp>
      <p:cxnSp>
        <p:nvCxnSpPr>
          <p:cNvPr id="451" name="Shape 451"/>
          <p:cNvCxnSpPr/>
          <p:nvPr/>
        </p:nvCxnSpPr>
        <p:spPr>
          <a:xfrm rot="10800000" flipH="1">
            <a:off x="4355537" y="1828799"/>
            <a:ext cx="273612" cy="4762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Shape 452"/>
          <p:cNvCxnSpPr/>
          <p:nvPr/>
        </p:nvCxnSpPr>
        <p:spPr>
          <a:xfrm>
            <a:off x="8534400" y="1819275"/>
            <a:ext cx="609599" cy="0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Shape 453"/>
          <p:cNvCxnSpPr/>
          <p:nvPr/>
        </p:nvCxnSpPr>
        <p:spPr>
          <a:xfrm rot="10800000" flipH="1">
            <a:off x="4648200" y="1793081"/>
            <a:ext cx="1146807" cy="40481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Shape 454"/>
          <p:cNvCxnSpPr/>
          <p:nvPr/>
        </p:nvCxnSpPr>
        <p:spPr>
          <a:xfrm>
            <a:off x="6172200" y="1793082"/>
            <a:ext cx="2315163" cy="35717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Shape 455"/>
          <p:cNvCxnSpPr/>
          <p:nvPr/>
        </p:nvCxnSpPr>
        <p:spPr>
          <a:xfrm>
            <a:off x="4355537" y="5643562"/>
            <a:ext cx="749862" cy="0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Shape 456"/>
          <p:cNvCxnSpPr/>
          <p:nvPr/>
        </p:nvCxnSpPr>
        <p:spPr>
          <a:xfrm>
            <a:off x="7990040" y="5648323"/>
            <a:ext cx="1153958" cy="0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Shape 457"/>
          <p:cNvCxnSpPr/>
          <p:nvPr/>
        </p:nvCxnSpPr>
        <p:spPr>
          <a:xfrm>
            <a:off x="5105400" y="5631773"/>
            <a:ext cx="2884641" cy="0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Shape 458"/>
          <p:cNvSpPr txBox="1"/>
          <p:nvPr/>
        </p:nvSpPr>
        <p:spPr>
          <a:xfrm>
            <a:off x="4953000" y="1143000"/>
            <a:ext cx="11320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End 3-Ln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Begin 2-Ln Section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996325" y="1066800"/>
            <a:ext cx="11320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End 2-Ln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Begin 3-Ln Section</a:t>
            </a:r>
          </a:p>
        </p:txBody>
      </p:sp>
      <p:cxnSp>
        <p:nvCxnSpPr>
          <p:cNvPr id="460" name="Shape 460"/>
          <p:cNvCxnSpPr/>
          <p:nvPr/>
        </p:nvCxnSpPr>
        <p:spPr>
          <a:xfrm flipH="1">
            <a:off x="4648200" y="1288300"/>
            <a:ext cx="304799" cy="485745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61" name="Shape 461"/>
          <p:cNvCxnSpPr/>
          <p:nvPr/>
        </p:nvCxnSpPr>
        <p:spPr>
          <a:xfrm>
            <a:off x="8148507" y="1247865"/>
            <a:ext cx="338854" cy="485745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62" name="Shape 462"/>
          <p:cNvSpPr txBox="1"/>
          <p:nvPr/>
        </p:nvSpPr>
        <p:spPr>
          <a:xfrm>
            <a:off x="4891294" y="2047875"/>
            <a:ext cx="766557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2-Ln Bridge</a:t>
            </a:r>
          </a:p>
        </p:txBody>
      </p:sp>
      <p:cxnSp>
        <p:nvCxnSpPr>
          <p:cNvPr id="463" name="Shape 463"/>
          <p:cNvCxnSpPr>
            <a:stCxn id="462" idx="3"/>
          </p:cNvCxnSpPr>
          <p:nvPr/>
        </p:nvCxnSpPr>
        <p:spPr>
          <a:xfrm rot="10800000" flipH="1">
            <a:off x="5657851" y="1833485"/>
            <a:ext cx="323700" cy="3375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64" name="Shape 464"/>
          <p:cNvCxnSpPr/>
          <p:nvPr/>
        </p:nvCxnSpPr>
        <p:spPr>
          <a:xfrm rot="10800000" flipH="1">
            <a:off x="5819775" y="1799510"/>
            <a:ext cx="329330" cy="4763"/>
          </a:xfrm>
          <a:prstGeom prst="straightConnector1">
            <a:avLst/>
          </a:prstGeom>
          <a:noFill/>
          <a:ln w="95250" cap="flat">
            <a:solidFill>
              <a:srgbClr val="DB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Shape 465"/>
          <p:cNvCxnSpPr/>
          <p:nvPr/>
        </p:nvCxnSpPr>
        <p:spPr>
          <a:xfrm rot="10800000" flipH="1">
            <a:off x="6007535" y="5627010"/>
            <a:ext cx="329330" cy="4763"/>
          </a:xfrm>
          <a:prstGeom prst="straightConnector1">
            <a:avLst/>
          </a:prstGeom>
          <a:noFill/>
          <a:ln w="95250" cap="flat">
            <a:solidFill>
              <a:srgbClr val="DBDDD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Shape 466"/>
          <p:cNvSpPr txBox="1"/>
          <p:nvPr/>
        </p:nvSpPr>
        <p:spPr>
          <a:xfrm>
            <a:off x="5110880" y="5923835"/>
            <a:ext cx="766557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2-Ln Bridge</a:t>
            </a:r>
          </a:p>
        </p:txBody>
      </p:sp>
      <p:cxnSp>
        <p:nvCxnSpPr>
          <p:cNvPr id="467" name="Shape 467"/>
          <p:cNvCxnSpPr/>
          <p:nvPr/>
        </p:nvCxnSpPr>
        <p:spPr>
          <a:xfrm rot="10800000" flipH="1">
            <a:off x="5848351" y="5709523"/>
            <a:ext cx="323847" cy="337422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Shape 47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2087" y="0"/>
            <a:ext cx="4676992" cy="335302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28575" y="609600"/>
            <a:ext cx="4309592" cy="34687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Existing Lehman Road Typical Section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347133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6" y="990600"/>
            <a:ext cx="4190999" cy="1385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>
            <a:spLocks noGrp="1"/>
          </p:cNvSpPr>
          <p:nvPr>
            <p:ph type="body" idx="3"/>
          </p:nvPr>
        </p:nvSpPr>
        <p:spPr>
          <a:xfrm>
            <a:off x="66676" y="238539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3 – Proposed Typical Section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functionality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Minimize pavement  by utilizing 2 lane section to maximum extent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 lane bridge over stream Plum-1 (SCS Dam) &amp; Plum Creek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and right turn lanes at FM 150 on south end of project.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77" name="Shape 47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7625" y="4572000"/>
            <a:ext cx="4903469" cy="191126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cxnSp>
        <p:nvCxnSpPr>
          <p:cNvPr id="478" name="Shape 478"/>
          <p:cNvCxnSpPr/>
          <p:nvPr/>
        </p:nvCxnSpPr>
        <p:spPr>
          <a:xfrm>
            <a:off x="5029200" y="1692757"/>
            <a:ext cx="3200399" cy="0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Shape 479"/>
          <p:cNvCxnSpPr>
            <a:endCxn id="472" idx="3"/>
          </p:cNvCxnSpPr>
          <p:nvPr/>
        </p:nvCxnSpPr>
        <p:spPr>
          <a:xfrm rot="10800000" flipH="1">
            <a:off x="8204679" y="1676513"/>
            <a:ext cx="914400" cy="6000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0" name="Shape 480"/>
          <p:cNvCxnSpPr/>
          <p:nvPr/>
        </p:nvCxnSpPr>
        <p:spPr>
          <a:xfrm rot="10800000" flipH="1">
            <a:off x="4953000" y="3671886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Shape 481"/>
          <p:cNvCxnSpPr/>
          <p:nvPr/>
        </p:nvCxnSpPr>
        <p:spPr>
          <a:xfrm rot="10800000" flipH="1">
            <a:off x="4953000" y="3886200"/>
            <a:ext cx="1219199" cy="11789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Shape 482"/>
          <p:cNvSpPr txBox="1"/>
          <p:nvPr/>
        </p:nvSpPr>
        <p:spPr>
          <a:xfrm>
            <a:off x="6248400" y="3516989"/>
            <a:ext cx="1029448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Lane section</a:t>
            </a:r>
          </a:p>
          <a:p>
            <a:pPr marL="0" marR="0" lvl="0" indent="0" algn="l" rtl="0">
              <a:spcBef>
                <a:spcPts val="60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 Lane Section</a:t>
            </a:r>
          </a:p>
        </p:txBody>
      </p:sp>
      <p:pic>
        <p:nvPicPr>
          <p:cNvPr id="483" name="Shape 48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876800" y="4623955"/>
            <a:ext cx="4224527" cy="188996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89119" y="0"/>
            <a:ext cx="4729679" cy="339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7281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3 (CON’T)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9050" y="990600"/>
            <a:ext cx="4400550" cy="907138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turn lanes at intersections only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Masonwood Drive,  Primrose Blvd., Goldenrod St. and Hiver St.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91" name="Shape 49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5257801"/>
            <a:ext cx="4356545" cy="16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cxnSp>
        <p:nvCxnSpPr>
          <p:cNvPr id="492" name="Shape 492"/>
          <p:cNvCxnSpPr/>
          <p:nvPr/>
        </p:nvCxnSpPr>
        <p:spPr>
          <a:xfrm rot="10800000" flipH="1">
            <a:off x="6095998" y="1897738"/>
            <a:ext cx="1285877" cy="16786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Shape 493"/>
          <p:cNvCxnSpPr/>
          <p:nvPr/>
        </p:nvCxnSpPr>
        <p:spPr>
          <a:xfrm rot="10800000" flipH="1">
            <a:off x="4419600" y="1916788"/>
            <a:ext cx="1676397" cy="11787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Shape 494"/>
          <p:cNvCxnSpPr/>
          <p:nvPr/>
        </p:nvCxnSpPr>
        <p:spPr>
          <a:xfrm rot="10800000" flipH="1">
            <a:off x="7381875" y="1897737"/>
            <a:ext cx="1762124" cy="11787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5" name="Shape 495"/>
          <p:cNvSpPr txBox="1"/>
          <p:nvPr/>
        </p:nvSpPr>
        <p:spPr>
          <a:xfrm rot="-5400000">
            <a:off x="6303173" y="1101845"/>
            <a:ext cx="131478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MASONWOOD DR.</a:t>
            </a:r>
          </a:p>
        </p:txBody>
      </p:sp>
      <p:cxnSp>
        <p:nvCxnSpPr>
          <p:cNvPr id="496" name="Shape 496"/>
          <p:cNvCxnSpPr/>
          <p:nvPr/>
        </p:nvCxnSpPr>
        <p:spPr>
          <a:xfrm rot="10800000" flipH="1">
            <a:off x="4648198" y="2819399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Shape 497"/>
          <p:cNvCxnSpPr/>
          <p:nvPr/>
        </p:nvCxnSpPr>
        <p:spPr>
          <a:xfrm rot="10800000" flipH="1">
            <a:off x="4648198" y="3033713"/>
            <a:ext cx="1219199" cy="11789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5943598" y="2664502"/>
            <a:ext cx="1029448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3 Lane section</a:t>
            </a:r>
          </a:p>
          <a:p>
            <a:pPr marL="0" marR="0" lvl="0" indent="0" algn="l" rtl="0">
              <a:spcBef>
                <a:spcPts val="60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2 Lane Section</a:t>
            </a:r>
          </a:p>
        </p:txBody>
      </p:sp>
      <p:pic>
        <p:nvPicPr>
          <p:cNvPr id="499" name="Shape 49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391426" y="3459841"/>
            <a:ext cx="4727384" cy="33891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500" name="Shape 500"/>
          <p:cNvCxnSpPr/>
          <p:nvPr/>
        </p:nvCxnSpPr>
        <p:spPr>
          <a:xfrm>
            <a:off x="5105400" y="5257800"/>
            <a:ext cx="2819400" cy="0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Shape 501"/>
          <p:cNvCxnSpPr/>
          <p:nvPr/>
        </p:nvCxnSpPr>
        <p:spPr>
          <a:xfrm rot="10800000" flipH="1">
            <a:off x="4419600" y="5257800"/>
            <a:ext cx="685799" cy="5893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Shape 502"/>
          <p:cNvCxnSpPr/>
          <p:nvPr/>
        </p:nvCxnSpPr>
        <p:spPr>
          <a:xfrm>
            <a:off x="7924800" y="5252801"/>
            <a:ext cx="1219199" cy="10892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3" name="Shape 503"/>
          <p:cNvSpPr txBox="1"/>
          <p:nvPr/>
        </p:nvSpPr>
        <p:spPr>
          <a:xfrm rot="-5400000">
            <a:off x="5341593" y="4176492"/>
            <a:ext cx="123181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PRIMROSE BLVD</a:t>
            </a:r>
          </a:p>
        </p:txBody>
      </p:sp>
      <p:sp>
        <p:nvSpPr>
          <p:cNvPr id="504" name="Shape 504"/>
          <p:cNvSpPr txBox="1"/>
          <p:nvPr/>
        </p:nvSpPr>
        <p:spPr>
          <a:xfrm rot="-5400000">
            <a:off x="6830400" y="4300479"/>
            <a:ext cx="120257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GOLDENROD ST</a:t>
            </a:r>
          </a:p>
        </p:txBody>
      </p:sp>
      <p:sp>
        <p:nvSpPr>
          <p:cNvPr id="505" name="Shape 505"/>
          <p:cNvSpPr txBox="1"/>
          <p:nvPr/>
        </p:nvSpPr>
        <p:spPr>
          <a:xfrm rot="-5400000">
            <a:off x="6831616" y="5843200"/>
            <a:ext cx="8381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HIVER ST</a:t>
            </a:r>
          </a:p>
        </p:txBody>
      </p:sp>
      <p:pic>
        <p:nvPicPr>
          <p:cNvPr id="506" name="Shape 506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2057400"/>
            <a:ext cx="4338064" cy="311004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 rot="-5400000">
            <a:off x="1591090" y="2680897"/>
            <a:ext cx="109998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HALLIE DRIVE </a:t>
            </a:r>
          </a:p>
        </p:txBody>
      </p:sp>
      <p:cxnSp>
        <p:nvCxnSpPr>
          <p:cNvPr id="508" name="Shape 508"/>
          <p:cNvCxnSpPr/>
          <p:nvPr/>
        </p:nvCxnSpPr>
        <p:spPr>
          <a:xfrm rot="10800000" flipH="1">
            <a:off x="1066800" y="3699084"/>
            <a:ext cx="1545379" cy="36484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Shape 509"/>
          <p:cNvCxnSpPr/>
          <p:nvPr/>
        </p:nvCxnSpPr>
        <p:spPr>
          <a:xfrm>
            <a:off x="0" y="3735569"/>
            <a:ext cx="1066799" cy="0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Shape 510"/>
          <p:cNvCxnSpPr/>
          <p:nvPr/>
        </p:nvCxnSpPr>
        <p:spPr>
          <a:xfrm>
            <a:off x="2612180" y="3721528"/>
            <a:ext cx="1731220" cy="0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829463"/>
            <a:ext cx="4903469" cy="191126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516" name="Shape 51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42087" y="0"/>
            <a:ext cx="4676992" cy="3353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cxnSp>
        <p:nvCxnSpPr>
          <p:cNvPr id="517" name="Shape 517"/>
          <p:cNvCxnSpPr/>
          <p:nvPr/>
        </p:nvCxnSpPr>
        <p:spPr>
          <a:xfrm rot="10800000" flipH="1">
            <a:off x="4724400" y="1907265"/>
            <a:ext cx="2971799" cy="9524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Shape 518"/>
          <p:cNvCxnSpPr/>
          <p:nvPr/>
        </p:nvCxnSpPr>
        <p:spPr>
          <a:xfrm rot="10800000" flipH="1">
            <a:off x="4419600" y="1916789"/>
            <a:ext cx="304799" cy="1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Shape 519"/>
          <p:cNvCxnSpPr/>
          <p:nvPr/>
        </p:nvCxnSpPr>
        <p:spPr>
          <a:xfrm rot="10800000" flipH="1">
            <a:off x="4953000" y="3912332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Shape 520"/>
          <p:cNvCxnSpPr/>
          <p:nvPr/>
        </p:nvCxnSpPr>
        <p:spPr>
          <a:xfrm rot="10800000" flipH="1">
            <a:off x="4952998" y="4191000"/>
            <a:ext cx="1219199" cy="11789"/>
          </a:xfrm>
          <a:prstGeom prst="straightConnector1">
            <a:avLst/>
          </a:prstGeom>
          <a:noFill/>
          <a:ln w="889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" name="Shape 521"/>
          <p:cNvSpPr txBox="1"/>
          <p:nvPr/>
        </p:nvSpPr>
        <p:spPr>
          <a:xfrm>
            <a:off x="6248400" y="3516987"/>
            <a:ext cx="1029448" cy="800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 Lane section</a:t>
            </a:r>
          </a:p>
          <a:p>
            <a:pPr marL="0" marR="0" lvl="0" indent="0" algn="l" rtl="0">
              <a:spcBef>
                <a:spcPts val="60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 Lane section</a:t>
            </a:r>
          </a:p>
          <a:p>
            <a:pPr marL="0" marR="0" lvl="0" indent="0" algn="l" rtl="0">
              <a:spcBef>
                <a:spcPts val="60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 Lane Section</a:t>
            </a:r>
          </a:p>
        </p:txBody>
      </p:sp>
      <p:pic>
        <p:nvPicPr>
          <p:cNvPr id="522" name="Shape 52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5029200"/>
            <a:ext cx="5808727" cy="17923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95800" cy="9143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3 (CON’T)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19050" y="1051704"/>
            <a:ext cx="4400550" cy="12954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turn lanes at Brutus Drive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turn lane into Lehman HS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and right turn lanes onto Goforth Road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25" name="Shape 525"/>
          <p:cNvCxnSpPr/>
          <p:nvPr/>
        </p:nvCxnSpPr>
        <p:spPr>
          <a:xfrm rot="10800000" flipH="1">
            <a:off x="4962523" y="3657600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AFE6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Shape 526"/>
          <p:cNvCxnSpPr/>
          <p:nvPr/>
        </p:nvCxnSpPr>
        <p:spPr>
          <a:xfrm rot="10800000" flipH="1">
            <a:off x="7696200" y="1902503"/>
            <a:ext cx="1219199" cy="4762"/>
          </a:xfrm>
          <a:prstGeom prst="straightConnector1">
            <a:avLst/>
          </a:prstGeom>
          <a:noFill/>
          <a:ln w="95250" cap="flat">
            <a:solidFill>
              <a:srgbClr val="AFE6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Shape 527"/>
          <p:cNvSpPr txBox="1"/>
          <p:nvPr/>
        </p:nvSpPr>
        <p:spPr>
          <a:xfrm rot="-5400000">
            <a:off x="4994492" y="1078241"/>
            <a:ext cx="96532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BRUTUS DR</a:t>
            </a:r>
          </a:p>
        </p:txBody>
      </p:sp>
      <p:sp>
        <p:nvSpPr>
          <p:cNvPr id="528" name="Shape 528"/>
          <p:cNvSpPr txBox="1"/>
          <p:nvPr/>
        </p:nvSpPr>
        <p:spPr>
          <a:xfrm rot="-5400000">
            <a:off x="8466029" y="728926"/>
            <a:ext cx="103265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GOFORTH RD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6451339" y="2822702"/>
            <a:ext cx="165301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LEHMAN HIGH SCHOOL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1" y="440847"/>
            <a:ext cx="4588531" cy="265707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Pavement Section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44195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Geotechnical Engineer provided 4 options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3 presented below: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18-yr design life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Periodic maintenance will be required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Crack seal (as necessary)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Periodic Overlay (6 – 8 yrs)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Pavement Section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4” of Type C HMAC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10” of Flexible Base Material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Geogrid (Ty II)</a:t>
            </a:r>
          </a:p>
          <a:p>
            <a:pPr marL="548640" marR="0" lvl="2" indent="-193040" algn="l" rtl="0">
              <a:spcBef>
                <a:spcPts val="2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8” of Lime Stabilized Subgrade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Geotechnical Consultant finalizing investigation for sulfates in soils. If sulfates are found, double lime treatment or other chemical measures will be required to control impacts on pavement structure.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37" name="Shape 537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4303712" y="3225939"/>
            <a:ext cx="4840286" cy="363206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613107" y="23251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3"/>
          </p:nvPr>
        </p:nvSpPr>
        <p:spPr>
          <a:xfrm>
            <a:off x="5429400" y="2451642"/>
            <a:ext cx="3714599" cy="901156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Right of Way and Utility Impacts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ROW IMPACTS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type="body" idx="2"/>
          </p:nvPr>
        </p:nvSpPr>
        <p:spPr>
          <a:xfrm>
            <a:off x="28575" y="914400"/>
            <a:ext cx="4543424" cy="5029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1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of </a:t>
            </a:r>
            <a:r>
              <a:rPr lang="en-US" sz="1800" b="1" i="1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29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Parcels impacted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Small ROW take of </a:t>
            </a: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5’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required from back yards of about 15 homes in the Four Season Farms subdivision.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ROW Acquisition ~ 1.73 Acres (23 Parcels)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Easements are slope easements. Property is retained by owner, but use and future development is limited by the slope easement.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60’ each side @ Stream Plum-1 (Lake Kyle Park)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30’ each side @ Plum Creek crossing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Slope Easement Required ~ 3.51 Acres                      (6 Parcels)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533400"/>
            <a:ext cx="4162425" cy="5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4648200" y="6292333"/>
            <a:ext cx="168667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** City of Kyle Property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ROW IMPACTS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body" idx="2"/>
          </p:nvPr>
        </p:nvSpPr>
        <p:spPr>
          <a:xfrm>
            <a:off x="28575" y="914400"/>
            <a:ext cx="4772024" cy="58674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2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of </a:t>
            </a:r>
            <a:r>
              <a:rPr lang="en-US" sz="1800" b="1" i="1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parcels impacted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ROW take required from back yards of homes in the Four Seasons Farms subdivision.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ROW Acquisition ~ 1.03 Acres (6 Parcels)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Easements are slope easements. Property is retained by owner, but use and future development is limited by the slope easement.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60’ each side @ Stream Plum-1 (Lake Kyle Park)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30’ each side @ Plum Creek crossing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Slope Easement Required ~ 3.69 Acres           (7 Parcels)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Slope easement acreage  slightly decreased for Alternate 2 +2A. Decrease from 3.69 acres to 2.75 acres.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45’ each side @ Stream Plum-1 (Lake Kyle Park)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15’ each side @ Plum Creek crossing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533400"/>
            <a:ext cx="4162425" cy="5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4648200" y="6292333"/>
            <a:ext cx="168667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** City of Kyle Property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ROW IMPACTS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body" idx="2"/>
          </p:nvPr>
        </p:nvSpPr>
        <p:spPr>
          <a:xfrm>
            <a:off x="28575" y="914400"/>
            <a:ext cx="4772024" cy="56388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3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of </a:t>
            </a:r>
            <a:r>
              <a:rPr lang="en-US" sz="1800" b="1" i="1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parcels impacted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ROW take required from back yards of homes in the Prairie on the Creek subdivision.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ROW Acquisition ~ 0.91 Acres (6 Parcels)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Easements are slope easements. Property is retained by owner, but use and future development is limited by the slope easement.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45’ each side @ Stream Plum-1 (Lake Kyle Park)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15’ each side @ Plum Creek crossing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Slope Easement Required ~ 2.75 Acres           (7 Parcels)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533400"/>
            <a:ext cx="4162425" cy="5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/>
        </p:nvSpPr>
        <p:spPr>
          <a:xfrm>
            <a:off x="4648200" y="6292333"/>
            <a:ext cx="168667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** City of Kyle Property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613107" y="1205773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3"/>
          </p:nvPr>
        </p:nvSpPr>
        <p:spPr>
          <a:xfrm>
            <a:off x="5429400" y="1332301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Typical Sections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4"/>
          </p:nvPr>
        </p:nvSpPr>
        <p:spPr>
          <a:xfrm>
            <a:off x="4613107" y="23251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5"/>
          </p:nvPr>
        </p:nvSpPr>
        <p:spPr>
          <a:xfrm>
            <a:off x="5429400" y="24516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Right of Way and Utility Impacts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6"/>
          </p:nvPr>
        </p:nvSpPr>
        <p:spPr>
          <a:xfrm>
            <a:off x="4613107" y="34427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7"/>
          </p:nvPr>
        </p:nvSpPr>
        <p:spPr>
          <a:xfrm>
            <a:off x="5429400" y="35692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Budget and Cost Estimate Update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8"/>
          </p:nvPr>
        </p:nvSpPr>
        <p:spPr>
          <a:xfrm>
            <a:off x="4613107" y="45603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9"/>
          </p:nvPr>
        </p:nvSpPr>
        <p:spPr>
          <a:xfrm>
            <a:off x="5429400" y="46868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Schedule of Activities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6519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UTILITY IMPACTS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8" name="Shape 578"/>
          <p:cNvSpPr txBox="1">
            <a:spLocks noGrp="1"/>
          </p:cNvSpPr>
          <p:nvPr>
            <p:ph type="body" idx="2"/>
          </p:nvPr>
        </p:nvSpPr>
        <p:spPr>
          <a:xfrm>
            <a:off x="19050" y="838200"/>
            <a:ext cx="5153024" cy="60197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1 – </a:t>
            </a:r>
            <a:r>
              <a:rPr lang="en-US" sz="1800" b="1" i="1" u="sng" strike="noStrike" cap="none" baseline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HIGH IMPACT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1,940 LF of 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2,130 LF of Wastewater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8,135 LF of Gas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900 LF of Overhead Electric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720 LF of Telephone / Fiber Optic Line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2 &amp; 2A – </a:t>
            </a:r>
            <a:r>
              <a:rPr lang="en-US" sz="1800" b="1" i="1" u="sng" strike="noStrike" cap="none" baseline="0">
                <a:solidFill>
                  <a:schemeClr val="accent4"/>
                </a:solidFill>
                <a:latin typeface="Arial Narrow"/>
                <a:ea typeface="Arial Narrow"/>
                <a:cs typeface="Arial Narrow"/>
                <a:sym typeface="Arial Narrow"/>
              </a:rPr>
              <a:t>MODERATE IMPACT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1,940 LF of 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2,130 LF of Wastewater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8,135 LF of Gas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900 LF of Overhead Electric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720 LF of Telephone / Fiber Optic Line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3 – </a:t>
            </a:r>
            <a:r>
              <a:rPr lang="en-US" sz="1800" b="1" i="1" u="sng" strike="noStrike" cap="none" baseline="0">
                <a:solidFill>
                  <a:srgbClr val="5A8E17"/>
                </a:solidFill>
                <a:latin typeface="Arial Narrow"/>
                <a:ea typeface="Arial Narrow"/>
                <a:cs typeface="Arial Narrow"/>
                <a:sym typeface="Arial Narrow"/>
              </a:rPr>
              <a:t>LOW IMPACT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840 LF of 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2,130 LF of Wastewater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640 LF of Gas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900 LF of Overhead Electric Line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Approximately 240 LF of Telephone / Fiber Optic Line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79" name="Shape 579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5029200" y="0"/>
            <a:ext cx="4114800" cy="308610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580" name="Shape 58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040917"/>
            <a:ext cx="4104649" cy="28118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581" name="Shape 581"/>
          <p:cNvSpPr>
            <a:spLocks noGrp="1"/>
          </p:cNvSpPr>
          <p:nvPr>
            <p:ph type="pic" idx="5"/>
          </p:nvPr>
        </p:nvSpPr>
        <p:spPr>
          <a:xfrm>
            <a:off x="5029200" y="3048000"/>
            <a:ext cx="4114800" cy="990599"/>
          </a:xfrm>
          <a:prstGeom prst="rect">
            <a:avLst/>
          </a:prstGeom>
          <a:solidFill>
            <a:schemeClr val="accent1"/>
          </a:solidFill>
          <a:ln w="952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4613107" y="34427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3"/>
          </p:nvPr>
        </p:nvSpPr>
        <p:spPr>
          <a:xfrm>
            <a:off x="5429400" y="3657600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Budget and Cost Estimate Update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952998" cy="423333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COST ESTIMATE UPDATE</a:t>
            </a:r>
          </a:p>
        </p:txBody>
      </p: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body" idx="2"/>
          </p:nvPr>
        </p:nvSpPr>
        <p:spPr>
          <a:xfrm>
            <a:off x="28575" y="914400"/>
            <a:ext cx="4309592" cy="3124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838200"/>
            <a:ext cx="7573386" cy="571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4613107" y="4560314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3"/>
          </p:nvPr>
        </p:nvSpPr>
        <p:spPr>
          <a:xfrm>
            <a:off x="5429400" y="4686842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Schedule of Activities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952998" cy="423333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 OF ACTIVITIES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365760" marR="0" lvl="1" indent="-111759" algn="l" rtl="0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0" name="Shape 610"/>
          <p:cNvSpPr txBox="1">
            <a:spLocks noGrp="1"/>
          </p:cNvSpPr>
          <p:nvPr>
            <p:ph type="body" idx="2"/>
          </p:nvPr>
        </p:nvSpPr>
        <p:spPr>
          <a:xfrm>
            <a:off x="28575" y="914400"/>
            <a:ext cx="4309592" cy="3124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9144000" cy="591670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5745285" y="3276600"/>
            <a:ext cx="1237839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Final Schematic – Dec 2014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6449187" y="4903558"/>
            <a:ext cx="1103187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Final Plans –  Sept 2015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6861413" y="5143262"/>
            <a:ext cx="1372491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Let for Construction – Dec 2015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7010400" y="5345787"/>
            <a:ext cx="1343638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Begin Construction – Feb 2016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308212" y="6316928"/>
            <a:ext cx="8534399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ROW Acquisition. Fewer parcels will reduce time requirement. Schedule will need to be extended about 4 months  if ROW services not performed through a supplement to the base contract</a:t>
            </a:r>
            <a:r>
              <a:rPr lang="en-US" sz="9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4419600" y="5039144"/>
            <a:ext cx="1261884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ROW Acquisition – Jan 2016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412" r="6413"/>
          <a:stretch/>
        </p:blipFill>
        <p:spPr>
          <a:xfrm>
            <a:off x="0" y="0"/>
            <a:ext cx="4286821" cy="6825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23" name="Shape 623"/>
          <p:cNvSpPr txBox="1"/>
          <p:nvPr/>
        </p:nvSpPr>
        <p:spPr>
          <a:xfrm>
            <a:off x="4952998" y="2971800"/>
            <a:ext cx="343715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1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pic" idx="2"/>
          </p:nvPr>
        </p:nvSpPr>
        <p:spPr>
          <a:xfrm>
            <a:off x="0" y="0"/>
            <a:ext cx="4303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613107" y="1205773"/>
            <a:ext cx="1111417" cy="102592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4400" b="1" i="0" u="none" strike="noStrike" cap="none" baseline="0"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3"/>
          </p:nvPr>
        </p:nvSpPr>
        <p:spPr>
          <a:xfrm>
            <a:off x="5429400" y="1332301"/>
            <a:ext cx="3714599" cy="772861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ctr" anchorCtr="0">
            <a:noAutofit/>
          </a:bodyPr>
          <a:lstStyle/>
          <a:p>
            <a:pPr marL="0" marR="0" lvl="0" indent="0" algn="l" rtl="0">
              <a:lnSpc>
                <a:spcPct val="791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Typical Sections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" y="1219200"/>
            <a:ext cx="4593225" cy="151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4625" y="4343400"/>
            <a:ext cx="8851392" cy="24383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369" name="Shape 36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0"/>
            <a:ext cx="4455412" cy="39295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4648199" cy="6857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Functional Classification: Minor Collector</a:t>
            </a:r>
          </a:p>
          <a:p>
            <a:pPr marL="0" marR="0" lvl="0" indent="0" algn="ctr" rtl="0">
              <a:spcBef>
                <a:spcPts val="24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ADT (2014): 4114 VPD    (2034): 7430 VPD    4.6% Heavy Vehicles</a:t>
            </a:r>
          </a:p>
          <a:p>
            <a:pPr marL="0" marR="0" lvl="0" indent="0" algn="ctr" rtl="0">
              <a:spcBef>
                <a:spcPts val="240"/>
              </a:spcBef>
              <a:buClr>
                <a:schemeClr val="lt1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240"/>
              </a:spcBef>
              <a:buClr>
                <a:schemeClr val="lt1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60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Existing Lehman Road Typical Section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423333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4"/>
          </p:nvPr>
        </p:nvSpPr>
        <p:spPr>
          <a:xfrm>
            <a:off x="0" y="2971800"/>
            <a:ext cx="4309592" cy="33527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1 – Proposed Typical Section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 presented during bond election.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Four Lane sections on either end of project with a narrower 3 lane section through the subdivisions.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9052559" cy="269608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5791198" cy="7281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1 (CON’T)</a:t>
            </a:r>
          </a:p>
        </p:txBody>
      </p:sp>
      <p:pic>
        <p:nvPicPr>
          <p:cNvPr id="379" name="Shape 37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029" y="4267200"/>
            <a:ext cx="8170515" cy="243027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4343400" y="3305948"/>
            <a:ext cx="13715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LAKE KYLE PARK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1066800" y="1685925"/>
            <a:ext cx="1231427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CONC</a:t>
            </a:r>
            <a:r>
              <a:rPr lang="en-US" sz="9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 BOX CULVERTS</a:t>
            </a:r>
          </a:p>
        </p:txBody>
      </p:sp>
      <p:cxnSp>
        <p:nvCxnSpPr>
          <p:cNvPr id="382" name="Shape 382"/>
          <p:cNvCxnSpPr>
            <a:stCxn id="381" idx="1"/>
          </p:cNvCxnSpPr>
          <p:nvPr/>
        </p:nvCxnSpPr>
        <p:spPr>
          <a:xfrm flipH="1">
            <a:off x="762000" y="1801341"/>
            <a:ext cx="304800" cy="4848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3" name="Shape 383"/>
          <p:cNvSpPr txBox="1"/>
          <p:nvPr/>
        </p:nvSpPr>
        <p:spPr>
          <a:xfrm>
            <a:off x="6324600" y="3200400"/>
            <a:ext cx="172402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FOUR SEASONS FARMS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629400" y="990600"/>
            <a:ext cx="172402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PRAIRIE ON THE CREEK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263221"/>
            <a:ext cx="9056674" cy="267949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390" name="Shape 39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029" y="4267200"/>
            <a:ext cx="8170515" cy="243027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6324600" cy="838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1 (CON’T)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0" y="1016341"/>
            <a:ext cx="172402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PRAIRIE ON THE CREEK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5076826" y="1031015"/>
            <a:ext cx="12191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STEEPLECHASE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04800" y="3124200"/>
            <a:ext cx="179995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FOUR SEASONS FARMS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2228314" y="2676525"/>
            <a:ext cx="513282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BRIDGE</a:t>
            </a:r>
          </a:p>
        </p:txBody>
      </p:sp>
      <p:cxnSp>
        <p:nvCxnSpPr>
          <p:cNvPr id="396" name="Shape 396"/>
          <p:cNvCxnSpPr>
            <a:stCxn id="395" idx="1"/>
          </p:cNvCxnSpPr>
          <p:nvPr/>
        </p:nvCxnSpPr>
        <p:spPr>
          <a:xfrm rot="10800000">
            <a:off x="1981114" y="2362146"/>
            <a:ext cx="247200" cy="4221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8962" y="10297"/>
            <a:ext cx="4563668" cy="378237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571999" cy="7281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 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1 (CON’T)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309592" cy="3124199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Three lane section maintained to just south of intersection with Goforth Road. A fourth lane added to provide for dedicated left and right turn lanes at the intersection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Signal warrant study being preformed for the Lehman Road / Goforth intersection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Corner clip of parcel in southwest corner of intersection to provide improved sight distance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04" name="Shape 40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0414" y="4267200"/>
            <a:ext cx="8497336" cy="24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6591300" y="0"/>
            <a:ext cx="12191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STEEPLECHASE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5943600" y="2576899"/>
            <a:ext cx="167639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LEHMAN HIGH SCHOOL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2087" y="0"/>
            <a:ext cx="4676993" cy="3353026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4309592" cy="34687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Existing Lehman Road Typical Section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347133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1" y="1371599"/>
            <a:ext cx="4190999" cy="138526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>
            <a:spLocks noGrp="1"/>
          </p:cNvSpPr>
          <p:nvPr>
            <p:ph type="body" idx="3"/>
          </p:nvPr>
        </p:nvSpPr>
        <p:spPr>
          <a:xfrm>
            <a:off x="0" y="2895600"/>
            <a:ext cx="4309592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1" i="0" u="sng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Alternate 2 – Proposed Typical Section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functionality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3 lane section throughout</a:t>
            </a:r>
          </a:p>
          <a:p>
            <a:pPr marL="365760" marR="0" lvl="1" indent="-187959" algn="l" rtl="0">
              <a:spcBef>
                <a:spcPts val="320"/>
              </a:spcBef>
              <a:buClr>
                <a:schemeClr val="lt1"/>
              </a:buClr>
              <a:buSzPct val="75000"/>
              <a:buFont typeface="Courier New"/>
              <a:buChar char="o"/>
            </a:pPr>
            <a:r>
              <a:rPr lang="en-US" sz="16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Dedicated left and right turn lanes at FM 150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16" name="Shape 41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16423" y="4267200"/>
            <a:ext cx="6248040" cy="243535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2087" y="0"/>
            <a:ext cx="4697446" cy="327463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0" y="186267"/>
            <a:ext cx="4648198" cy="728132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TYPICAL SECTIONS</a:t>
            </a:r>
            <a:r>
              <a:rPr lang="en-US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2 (CON’T)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19050" y="990600"/>
            <a:ext cx="4309592" cy="2590800"/>
          </a:xfrm>
          <a:prstGeom prst="rect">
            <a:avLst/>
          </a:prstGeom>
          <a:noFill/>
          <a:ln>
            <a:noFill/>
          </a:ln>
        </p:spPr>
        <p:txBody>
          <a:bodyPr lIns="228600" tIns="45700" rIns="228600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functionality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Maintain 3 lane section throughout</a:t>
            </a:r>
          </a:p>
          <a:p>
            <a:pPr marL="182880" marR="0" lvl="0" indent="-182880" algn="l" rtl="0">
              <a:spcBef>
                <a:spcPts val="360"/>
              </a:spcBef>
              <a:buClr>
                <a:schemeClr val="lt1"/>
              </a:buClr>
              <a:buSzPct val="75000"/>
              <a:buFont typeface="Noto Symbol"/>
              <a:buChar char="▪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Narrower non-multiuse travel lanes</a:t>
            </a:r>
          </a:p>
          <a:p>
            <a:pPr marL="365760" marR="0" lvl="1" indent="-111759" algn="l" rtl="0">
              <a:spcBef>
                <a:spcPts val="320"/>
              </a:spcBef>
              <a:buClr>
                <a:schemeClr val="lt1"/>
              </a:buClr>
              <a:buFont typeface="Courier New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82880" marR="0" lvl="0" indent="-97154" algn="l" rtl="0">
              <a:spcBef>
                <a:spcPts val="360"/>
              </a:spcBef>
              <a:buClr>
                <a:schemeClr val="lt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24" name="Shape 42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71750" y="4286310"/>
            <a:ext cx="6534491" cy="240018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DR_Base_4-3_Titlecase_WhiteBkgr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On-screen Show (4:3)</PresentationFormat>
  <Paragraphs>185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HDR_Base_4-3_Titlecase_WhiteBkgrd_0414</vt:lpstr>
      <vt:lpstr>PowerPoint Presentation</vt:lpstr>
      <vt:lpstr>PowerPoint Presentation</vt:lpstr>
      <vt:lpstr>PowerPoint Presentation</vt:lpstr>
      <vt:lpstr>PROPOSED TYPICAL SECTIONS</vt:lpstr>
      <vt:lpstr>PROPOSED TYPICAL SECTIONSALTERNATE 1 (CON’T)</vt:lpstr>
      <vt:lpstr>PROPOSED TYPICAL SECTIONSALTERNATE 1 (CON’T)</vt:lpstr>
      <vt:lpstr>PROPOSED TYPICAL SECTIONS ALTERNATE 1 (CON’T)</vt:lpstr>
      <vt:lpstr>PROPOSED TYPICAL SECTIONS</vt:lpstr>
      <vt:lpstr>PROPOSED TYPICAL SECTIONSALTERNATE 2 (CON’T)</vt:lpstr>
      <vt:lpstr>PROPOSED TYPICAL SECTIONS ALTERNATE 2 (CON’T)</vt:lpstr>
      <vt:lpstr>PROPOSED TYPICAL SECTIONSALTERNATE 2A</vt:lpstr>
      <vt:lpstr>PROPOSED TYPICAL SECTIONS</vt:lpstr>
      <vt:lpstr>PROPOSED TYPICAL SECTIONSALTERNATE 3 (CON’T)</vt:lpstr>
      <vt:lpstr>PROPOSED TYPICAL SECTIONSALTERNATE 3 (CON’T)</vt:lpstr>
      <vt:lpstr>PROPOSED TYPICAL SECTIONSProposed Pavement Section</vt:lpstr>
      <vt:lpstr>PowerPoint Presentation</vt:lpstr>
      <vt:lpstr>ROW IMPACTS</vt:lpstr>
      <vt:lpstr>ROW IMPACTS</vt:lpstr>
      <vt:lpstr>ROW IMPACTS</vt:lpstr>
      <vt:lpstr>UTILITY IMPACTS</vt:lpstr>
      <vt:lpstr>PowerPoint Presentation</vt:lpstr>
      <vt:lpstr>PROJECT COST ESTIMATE UPDATE</vt:lpstr>
      <vt:lpstr>PowerPoint Presentation</vt:lpstr>
      <vt:lpstr>SCHEDULE OF ACTIVITIES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Moreno</dc:creator>
  <cp:lastModifiedBy>Joshua Moreno</cp:lastModifiedBy>
  <cp:revision>1</cp:revision>
  <dcterms:modified xsi:type="dcterms:W3CDTF">2014-11-26T20:15:28Z</dcterms:modified>
</cp:coreProperties>
</file>