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6" r:id="rId4"/>
    <p:sldId id="258" r:id="rId5"/>
    <p:sldId id="276" r:id="rId6"/>
    <p:sldId id="260" r:id="rId7"/>
    <p:sldId id="274" r:id="rId8"/>
    <p:sldId id="275" r:id="rId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2" d="100"/>
          <a:sy n="92" d="100"/>
        </p:scale>
        <p:origin x="288" y="67"/>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AC7FF-59CA-42F4-8755-3F7091A783E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829B370-3CF9-4340-8BEF-0D2BA1D0B5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A95B0A2-8866-4DD6-ABC0-1F25E4803394}"/>
              </a:ext>
            </a:extLst>
          </p:cNvPr>
          <p:cNvSpPr>
            <a:spLocks noGrp="1"/>
          </p:cNvSpPr>
          <p:nvPr>
            <p:ph type="dt" sz="half" idx="10"/>
          </p:nvPr>
        </p:nvSpPr>
        <p:spPr/>
        <p:txBody>
          <a:bodyPr/>
          <a:lstStyle/>
          <a:p>
            <a:fld id="{1DAFB4A6-9019-4671-8EF7-D21A855D7DB4}" type="datetimeFigureOut">
              <a:rPr lang="en-US" smtClean="0"/>
              <a:t>3/20/2019</a:t>
            </a:fld>
            <a:endParaRPr lang="en-US"/>
          </a:p>
        </p:txBody>
      </p:sp>
      <p:sp>
        <p:nvSpPr>
          <p:cNvPr id="5" name="Footer Placeholder 4">
            <a:extLst>
              <a:ext uri="{FF2B5EF4-FFF2-40B4-BE49-F238E27FC236}">
                <a16:creationId xmlns:a16="http://schemas.microsoft.com/office/drawing/2014/main" id="{B25089B9-25F0-4B68-93D2-76FC6F75CA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F27B6B-B3DE-44AD-A6A2-B13EB94B3CE9}"/>
              </a:ext>
            </a:extLst>
          </p:cNvPr>
          <p:cNvSpPr>
            <a:spLocks noGrp="1"/>
          </p:cNvSpPr>
          <p:nvPr>
            <p:ph type="sldNum" sz="quarter" idx="12"/>
          </p:nvPr>
        </p:nvSpPr>
        <p:spPr/>
        <p:txBody>
          <a:bodyPr/>
          <a:lstStyle/>
          <a:p>
            <a:fld id="{BAB8DB2C-1BCA-4B5D-BCC1-2721BB6B86A7}" type="slidenum">
              <a:rPr lang="en-US" smtClean="0"/>
              <a:t>‹#›</a:t>
            </a:fld>
            <a:endParaRPr lang="en-US"/>
          </a:p>
        </p:txBody>
      </p:sp>
    </p:spTree>
    <p:extLst>
      <p:ext uri="{BB962C8B-B14F-4D97-AF65-F5344CB8AC3E}">
        <p14:creationId xmlns:p14="http://schemas.microsoft.com/office/powerpoint/2010/main" val="3810090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B9E4F-9CE4-4F6E-9121-1D26CBE0EED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C239818-45EB-4453-8C25-0EACEDF9925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10C771-9BD2-44A9-9999-79EE874DB7ED}"/>
              </a:ext>
            </a:extLst>
          </p:cNvPr>
          <p:cNvSpPr>
            <a:spLocks noGrp="1"/>
          </p:cNvSpPr>
          <p:nvPr>
            <p:ph type="dt" sz="half" idx="10"/>
          </p:nvPr>
        </p:nvSpPr>
        <p:spPr/>
        <p:txBody>
          <a:bodyPr/>
          <a:lstStyle/>
          <a:p>
            <a:fld id="{1DAFB4A6-9019-4671-8EF7-D21A855D7DB4}" type="datetimeFigureOut">
              <a:rPr lang="en-US" smtClean="0"/>
              <a:t>3/20/2019</a:t>
            </a:fld>
            <a:endParaRPr lang="en-US"/>
          </a:p>
        </p:txBody>
      </p:sp>
      <p:sp>
        <p:nvSpPr>
          <p:cNvPr id="5" name="Footer Placeholder 4">
            <a:extLst>
              <a:ext uri="{FF2B5EF4-FFF2-40B4-BE49-F238E27FC236}">
                <a16:creationId xmlns:a16="http://schemas.microsoft.com/office/drawing/2014/main" id="{78507035-33D1-44DF-950B-21D1982B0B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45F06A-556C-45C8-BE9B-E380AC70F783}"/>
              </a:ext>
            </a:extLst>
          </p:cNvPr>
          <p:cNvSpPr>
            <a:spLocks noGrp="1"/>
          </p:cNvSpPr>
          <p:nvPr>
            <p:ph type="sldNum" sz="quarter" idx="12"/>
          </p:nvPr>
        </p:nvSpPr>
        <p:spPr/>
        <p:txBody>
          <a:bodyPr/>
          <a:lstStyle/>
          <a:p>
            <a:fld id="{BAB8DB2C-1BCA-4B5D-BCC1-2721BB6B86A7}" type="slidenum">
              <a:rPr lang="en-US" smtClean="0"/>
              <a:t>‹#›</a:t>
            </a:fld>
            <a:endParaRPr lang="en-US"/>
          </a:p>
        </p:txBody>
      </p:sp>
    </p:spTree>
    <p:extLst>
      <p:ext uri="{BB962C8B-B14F-4D97-AF65-F5344CB8AC3E}">
        <p14:creationId xmlns:p14="http://schemas.microsoft.com/office/powerpoint/2010/main" val="2387219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3A5593C-D381-407E-9B5C-67CACC77B55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A6D5303-6B83-452C-8824-0C264D0863F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061632-AA7E-4A85-B495-E18B4C528E90}"/>
              </a:ext>
            </a:extLst>
          </p:cNvPr>
          <p:cNvSpPr>
            <a:spLocks noGrp="1"/>
          </p:cNvSpPr>
          <p:nvPr>
            <p:ph type="dt" sz="half" idx="10"/>
          </p:nvPr>
        </p:nvSpPr>
        <p:spPr/>
        <p:txBody>
          <a:bodyPr/>
          <a:lstStyle/>
          <a:p>
            <a:fld id="{1DAFB4A6-9019-4671-8EF7-D21A855D7DB4}" type="datetimeFigureOut">
              <a:rPr lang="en-US" smtClean="0"/>
              <a:t>3/20/2019</a:t>
            </a:fld>
            <a:endParaRPr lang="en-US"/>
          </a:p>
        </p:txBody>
      </p:sp>
      <p:sp>
        <p:nvSpPr>
          <p:cNvPr id="5" name="Footer Placeholder 4">
            <a:extLst>
              <a:ext uri="{FF2B5EF4-FFF2-40B4-BE49-F238E27FC236}">
                <a16:creationId xmlns:a16="http://schemas.microsoft.com/office/drawing/2014/main" id="{4ECA483B-47D8-46F7-BFA9-F596381BDD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32A4A8-DE5E-4922-94A7-EE6088E6FFA4}"/>
              </a:ext>
            </a:extLst>
          </p:cNvPr>
          <p:cNvSpPr>
            <a:spLocks noGrp="1"/>
          </p:cNvSpPr>
          <p:nvPr>
            <p:ph type="sldNum" sz="quarter" idx="12"/>
          </p:nvPr>
        </p:nvSpPr>
        <p:spPr/>
        <p:txBody>
          <a:bodyPr/>
          <a:lstStyle/>
          <a:p>
            <a:fld id="{BAB8DB2C-1BCA-4B5D-BCC1-2721BB6B86A7}" type="slidenum">
              <a:rPr lang="en-US" smtClean="0"/>
              <a:t>‹#›</a:t>
            </a:fld>
            <a:endParaRPr lang="en-US"/>
          </a:p>
        </p:txBody>
      </p:sp>
    </p:spTree>
    <p:extLst>
      <p:ext uri="{BB962C8B-B14F-4D97-AF65-F5344CB8AC3E}">
        <p14:creationId xmlns:p14="http://schemas.microsoft.com/office/powerpoint/2010/main" val="3248712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4EF55-C5B7-4DCD-8831-EC253C18516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37822F-CD4B-4B5E-98E2-D2C8430667F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5D8148-4CCF-4BD0-9C2A-7CFD9F322298}"/>
              </a:ext>
            </a:extLst>
          </p:cNvPr>
          <p:cNvSpPr>
            <a:spLocks noGrp="1"/>
          </p:cNvSpPr>
          <p:nvPr>
            <p:ph type="dt" sz="half" idx="10"/>
          </p:nvPr>
        </p:nvSpPr>
        <p:spPr/>
        <p:txBody>
          <a:bodyPr/>
          <a:lstStyle/>
          <a:p>
            <a:fld id="{1DAFB4A6-9019-4671-8EF7-D21A855D7DB4}" type="datetimeFigureOut">
              <a:rPr lang="en-US" smtClean="0"/>
              <a:t>3/20/2019</a:t>
            </a:fld>
            <a:endParaRPr lang="en-US"/>
          </a:p>
        </p:txBody>
      </p:sp>
      <p:sp>
        <p:nvSpPr>
          <p:cNvPr id="5" name="Footer Placeholder 4">
            <a:extLst>
              <a:ext uri="{FF2B5EF4-FFF2-40B4-BE49-F238E27FC236}">
                <a16:creationId xmlns:a16="http://schemas.microsoft.com/office/drawing/2014/main" id="{1648C3E3-9C34-440D-8222-06C3252673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44CF5E-281A-4138-B4CC-4F16633CE7AB}"/>
              </a:ext>
            </a:extLst>
          </p:cNvPr>
          <p:cNvSpPr>
            <a:spLocks noGrp="1"/>
          </p:cNvSpPr>
          <p:nvPr>
            <p:ph type="sldNum" sz="quarter" idx="12"/>
          </p:nvPr>
        </p:nvSpPr>
        <p:spPr/>
        <p:txBody>
          <a:bodyPr/>
          <a:lstStyle/>
          <a:p>
            <a:fld id="{BAB8DB2C-1BCA-4B5D-BCC1-2721BB6B86A7}" type="slidenum">
              <a:rPr lang="en-US" smtClean="0"/>
              <a:t>‹#›</a:t>
            </a:fld>
            <a:endParaRPr lang="en-US"/>
          </a:p>
        </p:txBody>
      </p:sp>
    </p:spTree>
    <p:extLst>
      <p:ext uri="{BB962C8B-B14F-4D97-AF65-F5344CB8AC3E}">
        <p14:creationId xmlns:p14="http://schemas.microsoft.com/office/powerpoint/2010/main" val="2471119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48513-355B-4FBB-890E-CA613AF1208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E8991AA-18AF-49E4-B938-C5CD3B77929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770E3EC-4361-4024-AD8C-BF4AE82B5B46}"/>
              </a:ext>
            </a:extLst>
          </p:cNvPr>
          <p:cNvSpPr>
            <a:spLocks noGrp="1"/>
          </p:cNvSpPr>
          <p:nvPr>
            <p:ph type="dt" sz="half" idx="10"/>
          </p:nvPr>
        </p:nvSpPr>
        <p:spPr/>
        <p:txBody>
          <a:bodyPr/>
          <a:lstStyle/>
          <a:p>
            <a:fld id="{1DAFB4A6-9019-4671-8EF7-D21A855D7DB4}" type="datetimeFigureOut">
              <a:rPr lang="en-US" smtClean="0"/>
              <a:t>3/20/2019</a:t>
            </a:fld>
            <a:endParaRPr lang="en-US"/>
          </a:p>
        </p:txBody>
      </p:sp>
      <p:sp>
        <p:nvSpPr>
          <p:cNvPr id="5" name="Footer Placeholder 4">
            <a:extLst>
              <a:ext uri="{FF2B5EF4-FFF2-40B4-BE49-F238E27FC236}">
                <a16:creationId xmlns:a16="http://schemas.microsoft.com/office/drawing/2014/main" id="{EFD0BFE2-9762-499C-AD61-E32342FC86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8F0CD1-02FA-49D5-AAD6-73DD6C70ED4F}"/>
              </a:ext>
            </a:extLst>
          </p:cNvPr>
          <p:cNvSpPr>
            <a:spLocks noGrp="1"/>
          </p:cNvSpPr>
          <p:nvPr>
            <p:ph type="sldNum" sz="quarter" idx="12"/>
          </p:nvPr>
        </p:nvSpPr>
        <p:spPr/>
        <p:txBody>
          <a:bodyPr/>
          <a:lstStyle/>
          <a:p>
            <a:fld id="{BAB8DB2C-1BCA-4B5D-BCC1-2721BB6B86A7}" type="slidenum">
              <a:rPr lang="en-US" smtClean="0"/>
              <a:t>‹#›</a:t>
            </a:fld>
            <a:endParaRPr lang="en-US"/>
          </a:p>
        </p:txBody>
      </p:sp>
    </p:spTree>
    <p:extLst>
      <p:ext uri="{BB962C8B-B14F-4D97-AF65-F5344CB8AC3E}">
        <p14:creationId xmlns:p14="http://schemas.microsoft.com/office/powerpoint/2010/main" val="715057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9E5F0-E749-475E-BA81-E3B731D5EF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B829F4-C467-421A-A2A0-89776BF9E17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4D753F5-44E2-4056-B382-CC640F09178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A659AD5-62FC-4E6E-9F4A-98DC4D9FC195}"/>
              </a:ext>
            </a:extLst>
          </p:cNvPr>
          <p:cNvSpPr>
            <a:spLocks noGrp="1"/>
          </p:cNvSpPr>
          <p:nvPr>
            <p:ph type="dt" sz="half" idx="10"/>
          </p:nvPr>
        </p:nvSpPr>
        <p:spPr/>
        <p:txBody>
          <a:bodyPr/>
          <a:lstStyle/>
          <a:p>
            <a:fld id="{1DAFB4A6-9019-4671-8EF7-D21A855D7DB4}" type="datetimeFigureOut">
              <a:rPr lang="en-US" smtClean="0"/>
              <a:t>3/20/2019</a:t>
            </a:fld>
            <a:endParaRPr lang="en-US"/>
          </a:p>
        </p:txBody>
      </p:sp>
      <p:sp>
        <p:nvSpPr>
          <p:cNvPr id="6" name="Footer Placeholder 5">
            <a:extLst>
              <a:ext uri="{FF2B5EF4-FFF2-40B4-BE49-F238E27FC236}">
                <a16:creationId xmlns:a16="http://schemas.microsoft.com/office/drawing/2014/main" id="{544BE41A-7DE9-4036-A258-ED2CF35C4B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79BB9A-8A0E-430D-B543-DDEB60B11893}"/>
              </a:ext>
            </a:extLst>
          </p:cNvPr>
          <p:cNvSpPr>
            <a:spLocks noGrp="1"/>
          </p:cNvSpPr>
          <p:nvPr>
            <p:ph type="sldNum" sz="quarter" idx="12"/>
          </p:nvPr>
        </p:nvSpPr>
        <p:spPr/>
        <p:txBody>
          <a:bodyPr/>
          <a:lstStyle/>
          <a:p>
            <a:fld id="{BAB8DB2C-1BCA-4B5D-BCC1-2721BB6B86A7}" type="slidenum">
              <a:rPr lang="en-US" smtClean="0"/>
              <a:t>‹#›</a:t>
            </a:fld>
            <a:endParaRPr lang="en-US"/>
          </a:p>
        </p:txBody>
      </p:sp>
    </p:spTree>
    <p:extLst>
      <p:ext uri="{BB962C8B-B14F-4D97-AF65-F5344CB8AC3E}">
        <p14:creationId xmlns:p14="http://schemas.microsoft.com/office/powerpoint/2010/main" val="2805355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A7BF3-E133-44D3-B873-63403E360A7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47EEEDD-D8FD-44D5-B227-E71F494BED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8EDEEFF-77F3-4806-8EB1-A0F2AC70A67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DB0C2A0-2EB8-4C1B-A24D-F55AA446ED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A02BA8E-D20D-49E8-9527-7F0BB2BD467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62DABF9-4574-4636-BFC2-4D4A613F2B91}"/>
              </a:ext>
            </a:extLst>
          </p:cNvPr>
          <p:cNvSpPr>
            <a:spLocks noGrp="1"/>
          </p:cNvSpPr>
          <p:nvPr>
            <p:ph type="dt" sz="half" idx="10"/>
          </p:nvPr>
        </p:nvSpPr>
        <p:spPr/>
        <p:txBody>
          <a:bodyPr/>
          <a:lstStyle/>
          <a:p>
            <a:fld id="{1DAFB4A6-9019-4671-8EF7-D21A855D7DB4}" type="datetimeFigureOut">
              <a:rPr lang="en-US" smtClean="0"/>
              <a:t>3/20/2019</a:t>
            </a:fld>
            <a:endParaRPr lang="en-US"/>
          </a:p>
        </p:txBody>
      </p:sp>
      <p:sp>
        <p:nvSpPr>
          <p:cNvPr id="8" name="Footer Placeholder 7">
            <a:extLst>
              <a:ext uri="{FF2B5EF4-FFF2-40B4-BE49-F238E27FC236}">
                <a16:creationId xmlns:a16="http://schemas.microsoft.com/office/drawing/2014/main" id="{3821A74A-CA54-4E29-BA0C-5F15629B6A1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AF554B6-E192-4F14-8CA3-8592C832CE4E}"/>
              </a:ext>
            </a:extLst>
          </p:cNvPr>
          <p:cNvSpPr>
            <a:spLocks noGrp="1"/>
          </p:cNvSpPr>
          <p:nvPr>
            <p:ph type="sldNum" sz="quarter" idx="12"/>
          </p:nvPr>
        </p:nvSpPr>
        <p:spPr/>
        <p:txBody>
          <a:bodyPr/>
          <a:lstStyle/>
          <a:p>
            <a:fld id="{BAB8DB2C-1BCA-4B5D-BCC1-2721BB6B86A7}" type="slidenum">
              <a:rPr lang="en-US" smtClean="0"/>
              <a:t>‹#›</a:t>
            </a:fld>
            <a:endParaRPr lang="en-US"/>
          </a:p>
        </p:txBody>
      </p:sp>
    </p:spTree>
    <p:extLst>
      <p:ext uri="{BB962C8B-B14F-4D97-AF65-F5344CB8AC3E}">
        <p14:creationId xmlns:p14="http://schemas.microsoft.com/office/powerpoint/2010/main" val="2774589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F44C7-2422-443F-99F7-7387E412FE2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F183C68-D594-4E1E-9B14-58D8A4A35F0A}"/>
              </a:ext>
            </a:extLst>
          </p:cNvPr>
          <p:cNvSpPr>
            <a:spLocks noGrp="1"/>
          </p:cNvSpPr>
          <p:nvPr>
            <p:ph type="dt" sz="half" idx="10"/>
          </p:nvPr>
        </p:nvSpPr>
        <p:spPr/>
        <p:txBody>
          <a:bodyPr/>
          <a:lstStyle/>
          <a:p>
            <a:fld id="{1DAFB4A6-9019-4671-8EF7-D21A855D7DB4}" type="datetimeFigureOut">
              <a:rPr lang="en-US" smtClean="0"/>
              <a:t>3/20/2019</a:t>
            </a:fld>
            <a:endParaRPr lang="en-US"/>
          </a:p>
        </p:txBody>
      </p:sp>
      <p:sp>
        <p:nvSpPr>
          <p:cNvPr id="4" name="Footer Placeholder 3">
            <a:extLst>
              <a:ext uri="{FF2B5EF4-FFF2-40B4-BE49-F238E27FC236}">
                <a16:creationId xmlns:a16="http://schemas.microsoft.com/office/drawing/2014/main" id="{11A299A0-3A3B-4C8F-8D34-9E0267EAEBA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8F6E8AF-4617-4F09-8018-6364CB072482}"/>
              </a:ext>
            </a:extLst>
          </p:cNvPr>
          <p:cNvSpPr>
            <a:spLocks noGrp="1"/>
          </p:cNvSpPr>
          <p:nvPr>
            <p:ph type="sldNum" sz="quarter" idx="12"/>
          </p:nvPr>
        </p:nvSpPr>
        <p:spPr/>
        <p:txBody>
          <a:bodyPr/>
          <a:lstStyle/>
          <a:p>
            <a:fld id="{BAB8DB2C-1BCA-4B5D-BCC1-2721BB6B86A7}" type="slidenum">
              <a:rPr lang="en-US" smtClean="0"/>
              <a:t>‹#›</a:t>
            </a:fld>
            <a:endParaRPr lang="en-US"/>
          </a:p>
        </p:txBody>
      </p:sp>
    </p:spTree>
    <p:extLst>
      <p:ext uri="{BB962C8B-B14F-4D97-AF65-F5344CB8AC3E}">
        <p14:creationId xmlns:p14="http://schemas.microsoft.com/office/powerpoint/2010/main" val="2833546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9AA288-05CD-49D9-BF1F-41792F4E7F3B}"/>
              </a:ext>
            </a:extLst>
          </p:cNvPr>
          <p:cNvSpPr>
            <a:spLocks noGrp="1"/>
          </p:cNvSpPr>
          <p:nvPr>
            <p:ph type="dt" sz="half" idx="10"/>
          </p:nvPr>
        </p:nvSpPr>
        <p:spPr/>
        <p:txBody>
          <a:bodyPr/>
          <a:lstStyle/>
          <a:p>
            <a:fld id="{1DAFB4A6-9019-4671-8EF7-D21A855D7DB4}" type="datetimeFigureOut">
              <a:rPr lang="en-US" smtClean="0"/>
              <a:t>3/20/2019</a:t>
            </a:fld>
            <a:endParaRPr lang="en-US"/>
          </a:p>
        </p:txBody>
      </p:sp>
      <p:sp>
        <p:nvSpPr>
          <p:cNvPr id="3" name="Footer Placeholder 2">
            <a:extLst>
              <a:ext uri="{FF2B5EF4-FFF2-40B4-BE49-F238E27FC236}">
                <a16:creationId xmlns:a16="http://schemas.microsoft.com/office/drawing/2014/main" id="{D07690E3-BD77-4FE8-84E9-6FA7D66B72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ECB21EF-84E0-4776-9560-4A632261F1CF}"/>
              </a:ext>
            </a:extLst>
          </p:cNvPr>
          <p:cNvSpPr>
            <a:spLocks noGrp="1"/>
          </p:cNvSpPr>
          <p:nvPr>
            <p:ph type="sldNum" sz="quarter" idx="12"/>
          </p:nvPr>
        </p:nvSpPr>
        <p:spPr/>
        <p:txBody>
          <a:bodyPr/>
          <a:lstStyle/>
          <a:p>
            <a:fld id="{BAB8DB2C-1BCA-4B5D-BCC1-2721BB6B86A7}" type="slidenum">
              <a:rPr lang="en-US" smtClean="0"/>
              <a:t>‹#›</a:t>
            </a:fld>
            <a:endParaRPr lang="en-US"/>
          </a:p>
        </p:txBody>
      </p:sp>
    </p:spTree>
    <p:extLst>
      <p:ext uri="{BB962C8B-B14F-4D97-AF65-F5344CB8AC3E}">
        <p14:creationId xmlns:p14="http://schemas.microsoft.com/office/powerpoint/2010/main" val="2048102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63FD6-E34B-4A09-9FEA-E932C79A58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1FEC2C5-6278-4775-9D5F-204143C5D8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38E515C-9E82-4D0E-B8DA-9970BE501A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75D2850-CD89-426E-9184-BEC654CEC3E4}"/>
              </a:ext>
            </a:extLst>
          </p:cNvPr>
          <p:cNvSpPr>
            <a:spLocks noGrp="1"/>
          </p:cNvSpPr>
          <p:nvPr>
            <p:ph type="dt" sz="half" idx="10"/>
          </p:nvPr>
        </p:nvSpPr>
        <p:spPr/>
        <p:txBody>
          <a:bodyPr/>
          <a:lstStyle/>
          <a:p>
            <a:fld id="{1DAFB4A6-9019-4671-8EF7-D21A855D7DB4}" type="datetimeFigureOut">
              <a:rPr lang="en-US" smtClean="0"/>
              <a:t>3/20/2019</a:t>
            </a:fld>
            <a:endParaRPr lang="en-US"/>
          </a:p>
        </p:txBody>
      </p:sp>
      <p:sp>
        <p:nvSpPr>
          <p:cNvPr id="6" name="Footer Placeholder 5">
            <a:extLst>
              <a:ext uri="{FF2B5EF4-FFF2-40B4-BE49-F238E27FC236}">
                <a16:creationId xmlns:a16="http://schemas.microsoft.com/office/drawing/2014/main" id="{BEBE7607-5A8E-4098-ADE6-4292BF818D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FC2340-CFE4-4B07-A9D5-67CE11B6C602}"/>
              </a:ext>
            </a:extLst>
          </p:cNvPr>
          <p:cNvSpPr>
            <a:spLocks noGrp="1"/>
          </p:cNvSpPr>
          <p:nvPr>
            <p:ph type="sldNum" sz="quarter" idx="12"/>
          </p:nvPr>
        </p:nvSpPr>
        <p:spPr/>
        <p:txBody>
          <a:bodyPr/>
          <a:lstStyle/>
          <a:p>
            <a:fld id="{BAB8DB2C-1BCA-4B5D-BCC1-2721BB6B86A7}" type="slidenum">
              <a:rPr lang="en-US" smtClean="0"/>
              <a:t>‹#›</a:t>
            </a:fld>
            <a:endParaRPr lang="en-US"/>
          </a:p>
        </p:txBody>
      </p:sp>
    </p:spTree>
    <p:extLst>
      <p:ext uri="{BB962C8B-B14F-4D97-AF65-F5344CB8AC3E}">
        <p14:creationId xmlns:p14="http://schemas.microsoft.com/office/powerpoint/2010/main" val="1348496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03ED5-045B-4521-B726-052CB65B71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3E54A69-2BB7-41DF-9417-5A5A8905C7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2D324FE-3DE2-436A-BB69-B0F162E0F0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962C849-B95A-4736-87DB-FFBB59B96DE4}"/>
              </a:ext>
            </a:extLst>
          </p:cNvPr>
          <p:cNvSpPr>
            <a:spLocks noGrp="1"/>
          </p:cNvSpPr>
          <p:nvPr>
            <p:ph type="dt" sz="half" idx="10"/>
          </p:nvPr>
        </p:nvSpPr>
        <p:spPr/>
        <p:txBody>
          <a:bodyPr/>
          <a:lstStyle/>
          <a:p>
            <a:fld id="{1DAFB4A6-9019-4671-8EF7-D21A855D7DB4}" type="datetimeFigureOut">
              <a:rPr lang="en-US" smtClean="0"/>
              <a:t>3/20/2019</a:t>
            </a:fld>
            <a:endParaRPr lang="en-US"/>
          </a:p>
        </p:txBody>
      </p:sp>
      <p:sp>
        <p:nvSpPr>
          <p:cNvPr id="6" name="Footer Placeholder 5">
            <a:extLst>
              <a:ext uri="{FF2B5EF4-FFF2-40B4-BE49-F238E27FC236}">
                <a16:creationId xmlns:a16="http://schemas.microsoft.com/office/drawing/2014/main" id="{40ED3773-4E8D-427C-BAED-0966A4C3C1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C93DD3-E0C6-47C6-B741-51D2A36B2C79}"/>
              </a:ext>
            </a:extLst>
          </p:cNvPr>
          <p:cNvSpPr>
            <a:spLocks noGrp="1"/>
          </p:cNvSpPr>
          <p:nvPr>
            <p:ph type="sldNum" sz="quarter" idx="12"/>
          </p:nvPr>
        </p:nvSpPr>
        <p:spPr/>
        <p:txBody>
          <a:bodyPr/>
          <a:lstStyle/>
          <a:p>
            <a:fld id="{BAB8DB2C-1BCA-4B5D-BCC1-2721BB6B86A7}" type="slidenum">
              <a:rPr lang="en-US" smtClean="0"/>
              <a:t>‹#›</a:t>
            </a:fld>
            <a:endParaRPr lang="en-US"/>
          </a:p>
        </p:txBody>
      </p:sp>
    </p:spTree>
    <p:extLst>
      <p:ext uri="{BB962C8B-B14F-4D97-AF65-F5344CB8AC3E}">
        <p14:creationId xmlns:p14="http://schemas.microsoft.com/office/powerpoint/2010/main" val="41913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A00FDD-3218-420F-8437-57C3780EFB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4E9784A-18BD-4CA9-B251-32067AE8AD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FF715B-D343-47A3-A478-56624F2E82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AFB4A6-9019-4671-8EF7-D21A855D7DB4}" type="datetimeFigureOut">
              <a:rPr lang="en-US" smtClean="0"/>
              <a:t>3/20/2019</a:t>
            </a:fld>
            <a:endParaRPr lang="en-US"/>
          </a:p>
        </p:txBody>
      </p:sp>
      <p:sp>
        <p:nvSpPr>
          <p:cNvPr id="5" name="Footer Placeholder 4">
            <a:extLst>
              <a:ext uri="{FF2B5EF4-FFF2-40B4-BE49-F238E27FC236}">
                <a16:creationId xmlns:a16="http://schemas.microsoft.com/office/drawing/2014/main" id="{958D0B1D-B9E9-4F45-ADE2-0FED762323D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F9521F-5DBE-4622-B4EE-84AC9A4336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B8DB2C-1BCA-4B5D-BCC1-2721BB6B86A7}" type="slidenum">
              <a:rPr lang="en-US" smtClean="0"/>
              <a:t>‹#›</a:t>
            </a:fld>
            <a:endParaRPr lang="en-US"/>
          </a:p>
        </p:txBody>
      </p:sp>
    </p:spTree>
    <p:extLst>
      <p:ext uri="{BB962C8B-B14F-4D97-AF65-F5344CB8AC3E}">
        <p14:creationId xmlns:p14="http://schemas.microsoft.com/office/powerpoint/2010/main" val="3022885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leadershipfreak.wordpress.com/2010/05/page/2/" TargetMode="External"/><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3BE12-DDC7-4DC1-8D5F-A16F80A463EC}"/>
              </a:ext>
            </a:extLst>
          </p:cNvPr>
          <p:cNvSpPr>
            <a:spLocks noGrp="1"/>
          </p:cNvSpPr>
          <p:nvPr>
            <p:ph type="ctrTitle"/>
          </p:nvPr>
        </p:nvSpPr>
        <p:spPr>
          <a:xfrm>
            <a:off x="0" y="998503"/>
            <a:ext cx="12028516" cy="2387600"/>
          </a:xfrm>
        </p:spPr>
        <p:txBody>
          <a:bodyPr>
            <a:normAutofit/>
          </a:bodyPr>
          <a:lstStyle/>
          <a:p>
            <a:r>
              <a:rPr lang="en-US" sz="5400" b="1" i="1" dirty="0">
                <a:solidFill>
                  <a:srgbClr val="002060"/>
                </a:solidFill>
              </a:rPr>
              <a:t>KYLE CROSSING ROAD RECONSTRUCTION</a:t>
            </a:r>
            <a:br>
              <a:rPr lang="en-US" sz="5400" b="1" i="1" dirty="0">
                <a:solidFill>
                  <a:srgbClr val="002060"/>
                </a:solidFill>
              </a:rPr>
            </a:br>
            <a:r>
              <a:rPr lang="en-US" sz="5400" b="1" i="1" dirty="0">
                <a:solidFill>
                  <a:srgbClr val="002060"/>
                </a:solidFill>
              </a:rPr>
              <a:t>PREBID MEETING</a:t>
            </a:r>
          </a:p>
        </p:txBody>
      </p:sp>
      <p:sp>
        <p:nvSpPr>
          <p:cNvPr id="3" name="Subtitle 2">
            <a:extLst>
              <a:ext uri="{FF2B5EF4-FFF2-40B4-BE49-F238E27FC236}">
                <a16:creationId xmlns:a16="http://schemas.microsoft.com/office/drawing/2014/main" id="{ABB95FD5-2A33-4130-B2A0-4BBA90664173}"/>
              </a:ext>
            </a:extLst>
          </p:cNvPr>
          <p:cNvSpPr>
            <a:spLocks noGrp="1"/>
          </p:cNvSpPr>
          <p:nvPr>
            <p:ph type="subTitle" idx="1"/>
          </p:nvPr>
        </p:nvSpPr>
        <p:spPr>
          <a:xfrm>
            <a:off x="1524000" y="3602038"/>
            <a:ext cx="9144000" cy="1655762"/>
          </a:xfrm>
        </p:spPr>
        <p:txBody>
          <a:bodyPr/>
          <a:lstStyle/>
          <a:p>
            <a:r>
              <a:rPr lang="en-US" b="1" dirty="0">
                <a:solidFill>
                  <a:srgbClr val="002060"/>
                </a:solidFill>
              </a:rPr>
              <a:t>MARCH 28, 2019, 2:00 PM</a:t>
            </a:r>
          </a:p>
          <a:p>
            <a:r>
              <a:rPr lang="en-US" b="1" dirty="0">
                <a:solidFill>
                  <a:srgbClr val="002060"/>
                </a:solidFill>
              </a:rPr>
              <a:t>CITY OF KYLE PUBLIC WORKS DEPARTMENT</a:t>
            </a:r>
          </a:p>
        </p:txBody>
      </p:sp>
      <p:pic>
        <p:nvPicPr>
          <p:cNvPr id="4" name="Picture 3">
            <a:extLst>
              <a:ext uri="{FF2B5EF4-FFF2-40B4-BE49-F238E27FC236}">
                <a16:creationId xmlns:a16="http://schemas.microsoft.com/office/drawing/2014/main" id="{196CF19F-80DA-4DA6-8D39-AA975E988590}"/>
              </a:ext>
            </a:extLst>
          </p:cNvPr>
          <p:cNvPicPr>
            <a:picLocks noChangeAspect="1"/>
          </p:cNvPicPr>
          <p:nvPr/>
        </p:nvPicPr>
        <p:blipFill>
          <a:blip r:embed="rId3"/>
          <a:stretch>
            <a:fillRect/>
          </a:stretch>
        </p:blipFill>
        <p:spPr>
          <a:xfrm>
            <a:off x="10739133" y="217453"/>
            <a:ext cx="1200150" cy="781050"/>
          </a:xfrm>
          <a:prstGeom prst="rect">
            <a:avLst/>
          </a:prstGeom>
        </p:spPr>
      </p:pic>
    </p:spTree>
    <p:extLst>
      <p:ext uri="{BB962C8B-B14F-4D97-AF65-F5344CB8AC3E}">
        <p14:creationId xmlns:p14="http://schemas.microsoft.com/office/powerpoint/2010/main" val="3889637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2DBCF-EAFA-484E-B4C8-60E98AEC9B3C}"/>
              </a:ext>
            </a:extLst>
          </p:cNvPr>
          <p:cNvSpPr>
            <a:spLocks noGrp="1"/>
          </p:cNvSpPr>
          <p:nvPr>
            <p:ph type="title"/>
          </p:nvPr>
        </p:nvSpPr>
        <p:spPr/>
        <p:txBody>
          <a:bodyPr/>
          <a:lstStyle/>
          <a:p>
            <a:r>
              <a:rPr lang="en-US" dirty="0"/>
              <a:t>Project Team and Introductions</a:t>
            </a:r>
          </a:p>
        </p:txBody>
      </p:sp>
      <p:sp>
        <p:nvSpPr>
          <p:cNvPr id="3" name="Content Placeholder 2">
            <a:extLst>
              <a:ext uri="{FF2B5EF4-FFF2-40B4-BE49-F238E27FC236}">
                <a16:creationId xmlns:a16="http://schemas.microsoft.com/office/drawing/2014/main" id="{6FA2FA49-6164-4E79-887E-9AF0598EA75F}"/>
              </a:ext>
            </a:extLst>
          </p:cNvPr>
          <p:cNvSpPr>
            <a:spLocks noGrp="1"/>
          </p:cNvSpPr>
          <p:nvPr>
            <p:ph idx="1"/>
          </p:nvPr>
        </p:nvSpPr>
        <p:spPr>
          <a:xfrm>
            <a:off x="838200" y="1825625"/>
            <a:ext cx="10515600" cy="3677400"/>
          </a:xfrm>
        </p:spPr>
        <p:txBody>
          <a:bodyPr/>
          <a:lstStyle/>
          <a:p>
            <a:r>
              <a:rPr lang="en-US" b="1" dirty="0">
                <a:solidFill>
                  <a:srgbClr val="002060"/>
                </a:solidFill>
              </a:rPr>
              <a:t>Owner: City of Kyle</a:t>
            </a:r>
          </a:p>
          <a:p>
            <a:pPr lvl="1"/>
            <a:r>
              <a:rPr lang="en-US" b="1" dirty="0">
                <a:solidFill>
                  <a:srgbClr val="002060"/>
                </a:solidFill>
              </a:rPr>
              <a:t>Engineer: JoAnn Garcia, PE</a:t>
            </a:r>
          </a:p>
          <a:p>
            <a:pPr marL="457200" lvl="1" indent="0">
              <a:buNone/>
            </a:pPr>
            <a:endParaRPr lang="en-US" b="1" dirty="0">
              <a:solidFill>
                <a:srgbClr val="002060"/>
              </a:solidFill>
            </a:endParaRPr>
          </a:p>
          <a:p>
            <a:pPr lvl="1"/>
            <a:r>
              <a:rPr lang="en-US" b="1" dirty="0">
                <a:solidFill>
                  <a:srgbClr val="002060"/>
                </a:solidFill>
              </a:rPr>
              <a:t>Engineer: Keshav Gnawali, PE</a:t>
            </a:r>
          </a:p>
          <a:p>
            <a:pPr marL="457200" lvl="1" indent="0">
              <a:buNone/>
            </a:pPr>
            <a:endParaRPr lang="en-US" b="1" dirty="0">
              <a:solidFill>
                <a:srgbClr val="002060"/>
              </a:solidFill>
            </a:endParaRPr>
          </a:p>
          <a:p>
            <a:pPr lvl="1"/>
            <a:r>
              <a:rPr lang="en-US" b="1" dirty="0">
                <a:solidFill>
                  <a:srgbClr val="002060"/>
                </a:solidFill>
              </a:rPr>
              <a:t>City Inspector: Ricardo Cisneros</a:t>
            </a:r>
          </a:p>
          <a:p>
            <a:pPr marL="457200" lvl="1" indent="0">
              <a:buNone/>
            </a:pPr>
            <a:endParaRPr lang="en-US" b="1" dirty="0">
              <a:solidFill>
                <a:srgbClr val="002060"/>
              </a:solidFill>
            </a:endParaRPr>
          </a:p>
          <a:p>
            <a:pPr lvl="1"/>
            <a:r>
              <a:rPr lang="en-US" b="1" dirty="0">
                <a:solidFill>
                  <a:srgbClr val="002060"/>
                </a:solidFill>
              </a:rPr>
              <a:t>Stormwater Management Plan Admin: Kathy Roecker</a:t>
            </a:r>
          </a:p>
        </p:txBody>
      </p:sp>
    </p:spTree>
    <p:extLst>
      <p:ext uri="{BB962C8B-B14F-4D97-AF65-F5344CB8AC3E}">
        <p14:creationId xmlns:p14="http://schemas.microsoft.com/office/powerpoint/2010/main" val="1922260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6ECA5D2-9EEC-4280-A387-128AD90ACDCD}"/>
              </a:ext>
            </a:extLst>
          </p:cNvPr>
          <p:cNvSpPr txBox="1"/>
          <p:nvPr/>
        </p:nvSpPr>
        <p:spPr>
          <a:xfrm>
            <a:off x="1439931" y="79241"/>
            <a:ext cx="2033921" cy="707886"/>
          </a:xfrm>
          <a:prstGeom prst="rect">
            <a:avLst/>
          </a:prstGeom>
          <a:noFill/>
        </p:spPr>
        <p:txBody>
          <a:bodyPr wrap="square" rtlCol="0">
            <a:spAutoFit/>
          </a:bodyPr>
          <a:lstStyle/>
          <a:p>
            <a:r>
              <a:rPr lang="en-US" sz="4000" b="1" dirty="0"/>
              <a:t>Location</a:t>
            </a:r>
          </a:p>
        </p:txBody>
      </p:sp>
      <p:pic>
        <p:nvPicPr>
          <p:cNvPr id="4" name="Picture 3">
            <a:extLst>
              <a:ext uri="{FF2B5EF4-FFF2-40B4-BE49-F238E27FC236}">
                <a16:creationId xmlns:a16="http://schemas.microsoft.com/office/drawing/2014/main" id="{1C0D0A0B-8E5C-40E6-BBB9-A3D4C99345BD}"/>
              </a:ext>
            </a:extLst>
          </p:cNvPr>
          <p:cNvPicPr>
            <a:picLocks noChangeAspect="1"/>
          </p:cNvPicPr>
          <p:nvPr/>
        </p:nvPicPr>
        <p:blipFill rotWithShape="1">
          <a:blip r:embed="rId3"/>
          <a:srcRect l="13295" t="8182" r="50500" b="5515"/>
          <a:stretch/>
        </p:blipFill>
        <p:spPr>
          <a:xfrm>
            <a:off x="1657832" y="816653"/>
            <a:ext cx="8876336" cy="5950990"/>
          </a:xfrm>
          <a:prstGeom prst="rect">
            <a:avLst/>
          </a:prstGeom>
        </p:spPr>
      </p:pic>
      <p:sp>
        <p:nvSpPr>
          <p:cNvPr id="10" name="TextBox 9">
            <a:extLst>
              <a:ext uri="{FF2B5EF4-FFF2-40B4-BE49-F238E27FC236}">
                <a16:creationId xmlns:a16="http://schemas.microsoft.com/office/drawing/2014/main" id="{C334B572-F33E-480E-8B03-1E6AB2B67510}"/>
              </a:ext>
            </a:extLst>
          </p:cNvPr>
          <p:cNvSpPr txBox="1"/>
          <p:nvPr/>
        </p:nvSpPr>
        <p:spPr>
          <a:xfrm>
            <a:off x="1381329" y="5311833"/>
            <a:ext cx="2143268" cy="461665"/>
          </a:xfrm>
          <a:prstGeom prst="rect">
            <a:avLst/>
          </a:prstGeom>
          <a:solidFill>
            <a:schemeClr val="bg1"/>
          </a:solidFill>
        </p:spPr>
        <p:txBody>
          <a:bodyPr wrap="square" rtlCol="0">
            <a:spAutoFit/>
          </a:bodyPr>
          <a:lstStyle/>
          <a:p>
            <a:pPr algn="r"/>
            <a:r>
              <a:rPr lang="en-US" sz="1200" b="1" dirty="0">
                <a:solidFill>
                  <a:srgbClr val="FF0000"/>
                </a:solidFill>
              </a:rPr>
              <a:t>BEGIN PROJECT STA. 1+29.32 MATCH EXISTING ELEVATION</a:t>
            </a:r>
          </a:p>
        </p:txBody>
      </p:sp>
      <p:cxnSp>
        <p:nvCxnSpPr>
          <p:cNvPr id="13" name="Straight Arrow Connector 12">
            <a:extLst>
              <a:ext uri="{FF2B5EF4-FFF2-40B4-BE49-F238E27FC236}">
                <a16:creationId xmlns:a16="http://schemas.microsoft.com/office/drawing/2014/main" id="{2BFD54F8-24AA-4327-836D-5E2A606ECE66}"/>
              </a:ext>
            </a:extLst>
          </p:cNvPr>
          <p:cNvCxnSpPr>
            <a:cxnSpLocks/>
          </p:cNvCxnSpPr>
          <p:nvPr/>
        </p:nvCxnSpPr>
        <p:spPr>
          <a:xfrm>
            <a:off x="3466407" y="5469774"/>
            <a:ext cx="914400" cy="914400"/>
          </a:xfrm>
          <a:prstGeom prst="straightConnector1">
            <a:avLst/>
          </a:prstGeom>
          <a:ln>
            <a:headEnd type="none" w="med" len="med"/>
            <a:tailEnd type="arrow" w="med" len="med"/>
          </a:ln>
        </p:spPr>
        <p:style>
          <a:lnRef idx="3">
            <a:schemeClr val="accent2"/>
          </a:lnRef>
          <a:fillRef idx="0">
            <a:schemeClr val="accent2"/>
          </a:fillRef>
          <a:effectRef idx="2">
            <a:schemeClr val="accent2"/>
          </a:effectRef>
          <a:fontRef idx="minor">
            <a:schemeClr val="tx1"/>
          </a:fontRef>
        </p:style>
      </p:cxnSp>
      <p:sp>
        <p:nvSpPr>
          <p:cNvPr id="21" name="TextBox 20">
            <a:extLst>
              <a:ext uri="{FF2B5EF4-FFF2-40B4-BE49-F238E27FC236}">
                <a16:creationId xmlns:a16="http://schemas.microsoft.com/office/drawing/2014/main" id="{1F6F7CBF-2B7C-44AA-89C3-8DF4005BAD6E}"/>
              </a:ext>
            </a:extLst>
          </p:cNvPr>
          <p:cNvSpPr txBox="1"/>
          <p:nvPr/>
        </p:nvSpPr>
        <p:spPr>
          <a:xfrm>
            <a:off x="6785042" y="2076253"/>
            <a:ext cx="2193588" cy="461665"/>
          </a:xfrm>
          <a:prstGeom prst="rect">
            <a:avLst/>
          </a:prstGeom>
          <a:solidFill>
            <a:schemeClr val="bg1"/>
          </a:solidFill>
        </p:spPr>
        <p:txBody>
          <a:bodyPr wrap="square" rtlCol="0">
            <a:spAutoFit/>
          </a:bodyPr>
          <a:lstStyle/>
          <a:p>
            <a:pPr algn="r"/>
            <a:r>
              <a:rPr lang="en-US" sz="1200" b="1" dirty="0">
                <a:solidFill>
                  <a:srgbClr val="FF0000"/>
                </a:solidFill>
              </a:rPr>
              <a:t>END PROJECT STA. 35+81.32 MATCH EXISTING ELEVATION</a:t>
            </a:r>
          </a:p>
        </p:txBody>
      </p:sp>
      <p:cxnSp>
        <p:nvCxnSpPr>
          <p:cNvPr id="22" name="Straight Arrow Connector 21">
            <a:extLst>
              <a:ext uri="{FF2B5EF4-FFF2-40B4-BE49-F238E27FC236}">
                <a16:creationId xmlns:a16="http://schemas.microsoft.com/office/drawing/2014/main" id="{60555543-1E38-44EE-AE4C-E5DA6FF9886F}"/>
              </a:ext>
            </a:extLst>
          </p:cNvPr>
          <p:cNvCxnSpPr>
            <a:cxnSpLocks/>
          </p:cNvCxnSpPr>
          <p:nvPr/>
        </p:nvCxnSpPr>
        <p:spPr>
          <a:xfrm flipH="1" flipV="1">
            <a:off x="6410528" y="1274324"/>
            <a:ext cx="749029" cy="70039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25" name="TextBox 24">
            <a:extLst>
              <a:ext uri="{FF2B5EF4-FFF2-40B4-BE49-F238E27FC236}">
                <a16:creationId xmlns:a16="http://schemas.microsoft.com/office/drawing/2014/main" id="{83360262-4374-4FE5-88CC-933740E84477}"/>
              </a:ext>
            </a:extLst>
          </p:cNvPr>
          <p:cNvSpPr txBox="1"/>
          <p:nvPr/>
        </p:nvSpPr>
        <p:spPr>
          <a:xfrm rot="17627827">
            <a:off x="7908588" y="4135417"/>
            <a:ext cx="778155" cy="369332"/>
          </a:xfrm>
          <a:prstGeom prst="rect">
            <a:avLst/>
          </a:prstGeom>
          <a:solidFill>
            <a:schemeClr val="bg1"/>
          </a:solidFill>
        </p:spPr>
        <p:txBody>
          <a:bodyPr wrap="square" rtlCol="0">
            <a:spAutoFit/>
          </a:bodyPr>
          <a:lstStyle/>
          <a:p>
            <a:pPr algn="r"/>
            <a:r>
              <a:rPr lang="en-US" b="1" dirty="0">
                <a:solidFill>
                  <a:srgbClr val="FF0000"/>
                </a:solidFill>
              </a:rPr>
              <a:t>I - 35</a:t>
            </a:r>
          </a:p>
        </p:txBody>
      </p:sp>
      <p:sp>
        <p:nvSpPr>
          <p:cNvPr id="26" name="TextBox 25">
            <a:extLst>
              <a:ext uri="{FF2B5EF4-FFF2-40B4-BE49-F238E27FC236}">
                <a16:creationId xmlns:a16="http://schemas.microsoft.com/office/drawing/2014/main" id="{F238137F-5B66-42F5-99A4-3EE3DCB50136}"/>
              </a:ext>
            </a:extLst>
          </p:cNvPr>
          <p:cNvSpPr txBox="1"/>
          <p:nvPr/>
        </p:nvSpPr>
        <p:spPr>
          <a:xfrm rot="21375003">
            <a:off x="1958679" y="6384174"/>
            <a:ext cx="1507728" cy="276999"/>
          </a:xfrm>
          <a:prstGeom prst="rect">
            <a:avLst/>
          </a:prstGeom>
          <a:solidFill>
            <a:schemeClr val="bg1"/>
          </a:solidFill>
        </p:spPr>
        <p:txBody>
          <a:bodyPr wrap="square" rtlCol="0">
            <a:spAutoFit/>
          </a:bodyPr>
          <a:lstStyle/>
          <a:p>
            <a:pPr algn="r"/>
            <a:r>
              <a:rPr lang="en-US" sz="1200" b="1" dirty="0">
                <a:solidFill>
                  <a:srgbClr val="FF0000"/>
                </a:solidFill>
              </a:rPr>
              <a:t>KOHLER’S CROSSING</a:t>
            </a:r>
          </a:p>
        </p:txBody>
      </p:sp>
      <p:sp>
        <p:nvSpPr>
          <p:cNvPr id="27" name="TextBox 26">
            <a:extLst>
              <a:ext uri="{FF2B5EF4-FFF2-40B4-BE49-F238E27FC236}">
                <a16:creationId xmlns:a16="http://schemas.microsoft.com/office/drawing/2014/main" id="{556056A2-713D-4CF7-A50D-F4F7534BC8E0}"/>
              </a:ext>
            </a:extLst>
          </p:cNvPr>
          <p:cNvSpPr txBox="1"/>
          <p:nvPr/>
        </p:nvSpPr>
        <p:spPr>
          <a:xfrm rot="16900519">
            <a:off x="4089037" y="3397930"/>
            <a:ext cx="1234382" cy="276999"/>
          </a:xfrm>
          <a:prstGeom prst="rect">
            <a:avLst/>
          </a:prstGeom>
          <a:solidFill>
            <a:schemeClr val="bg1"/>
          </a:solidFill>
        </p:spPr>
        <p:txBody>
          <a:bodyPr wrap="square" rtlCol="0">
            <a:spAutoFit/>
          </a:bodyPr>
          <a:lstStyle/>
          <a:p>
            <a:pPr algn="r"/>
            <a:r>
              <a:rPr lang="en-US" sz="1200" b="1" dirty="0">
                <a:solidFill>
                  <a:srgbClr val="FF0000"/>
                </a:solidFill>
              </a:rPr>
              <a:t>KYLE CROSSING</a:t>
            </a:r>
          </a:p>
        </p:txBody>
      </p:sp>
      <p:sp>
        <p:nvSpPr>
          <p:cNvPr id="28" name="TextBox 27">
            <a:extLst>
              <a:ext uri="{FF2B5EF4-FFF2-40B4-BE49-F238E27FC236}">
                <a16:creationId xmlns:a16="http://schemas.microsoft.com/office/drawing/2014/main" id="{6236899B-D7B3-4C28-B19F-65E09B5FB91C}"/>
              </a:ext>
            </a:extLst>
          </p:cNvPr>
          <p:cNvSpPr txBox="1"/>
          <p:nvPr/>
        </p:nvSpPr>
        <p:spPr>
          <a:xfrm rot="15671286">
            <a:off x="4334940" y="590435"/>
            <a:ext cx="1280008" cy="276999"/>
          </a:xfrm>
          <a:prstGeom prst="rect">
            <a:avLst/>
          </a:prstGeom>
          <a:solidFill>
            <a:schemeClr val="bg1"/>
          </a:solidFill>
        </p:spPr>
        <p:txBody>
          <a:bodyPr wrap="square" rtlCol="0">
            <a:spAutoFit/>
          </a:bodyPr>
          <a:lstStyle/>
          <a:p>
            <a:pPr algn="r"/>
            <a:r>
              <a:rPr lang="en-US" sz="1200" b="1" dirty="0">
                <a:solidFill>
                  <a:srgbClr val="FF0000"/>
                </a:solidFill>
              </a:rPr>
              <a:t>DRY HOLE ROAD</a:t>
            </a:r>
          </a:p>
        </p:txBody>
      </p:sp>
      <p:sp>
        <p:nvSpPr>
          <p:cNvPr id="29" name="TextBox 28">
            <a:extLst>
              <a:ext uri="{FF2B5EF4-FFF2-40B4-BE49-F238E27FC236}">
                <a16:creationId xmlns:a16="http://schemas.microsoft.com/office/drawing/2014/main" id="{FE45439D-DD4A-4B9D-8D1C-0049BCF708C9}"/>
              </a:ext>
            </a:extLst>
          </p:cNvPr>
          <p:cNvSpPr txBox="1"/>
          <p:nvPr/>
        </p:nvSpPr>
        <p:spPr>
          <a:xfrm rot="15671286">
            <a:off x="6050784" y="513759"/>
            <a:ext cx="1010547" cy="276999"/>
          </a:xfrm>
          <a:prstGeom prst="rect">
            <a:avLst/>
          </a:prstGeom>
          <a:solidFill>
            <a:schemeClr val="bg1"/>
          </a:solidFill>
        </p:spPr>
        <p:txBody>
          <a:bodyPr wrap="square" rtlCol="0">
            <a:spAutoFit/>
          </a:bodyPr>
          <a:lstStyle/>
          <a:p>
            <a:pPr algn="r"/>
            <a:r>
              <a:rPr lang="en-US" sz="1200" b="1" dirty="0">
                <a:solidFill>
                  <a:srgbClr val="FF0000"/>
                </a:solidFill>
              </a:rPr>
              <a:t>VISTA RIDGE </a:t>
            </a:r>
          </a:p>
        </p:txBody>
      </p:sp>
    </p:spTree>
    <p:extLst>
      <p:ext uri="{BB962C8B-B14F-4D97-AF65-F5344CB8AC3E}">
        <p14:creationId xmlns:p14="http://schemas.microsoft.com/office/powerpoint/2010/main" val="3956148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D93C9-13F1-4AA7-9AEF-8B6B8D976F61}"/>
              </a:ext>
            </a:extLst>
          </p:cNvPr>
          <p:cNvSpPr>
            <a:spLocks noGrp="1"/>
          </p:cNvSpPr>
          <p:nvPr>
            <p:ph type="title"/>
          </p:nvPr>
        </p:nvSpPr>
        <p:spPr>
          <a:xfrm>
            <a:off x="838200" y="365125"/>
            <a:ext cx="10515600" cy="599151"/>
          </a:xfrm>
        </p:spPr>
        <p:txBody>
          <a:bodyPr>
            <a:normAutofit fontScale="90000"/>
          </a:bodyPr>
          <a:lstStyle/>
          <a:p>
            <a:r>
              <a:rPr lang="en-US" b="1" dirty="0"/>
              <a:t>Project Description</a:t>
            </a:r>
          </a:p>
        </p:txBody>
      </p:sp>
      <p:sp>
        <p:nvSpPr>
          <p:cNvPr id="3" name="Content Placeholder 2">
            <a:extLst>
              <a:ext uri="{FF2B5EF4-FFF2-40B4-BE49-F238E27FC236}">
                <a16:creationId xmlns:a16="http://schemas.microsoft.com/office/drawing/2014/main" id="{B416AF9D-51C9-47F5-B7D4-77F0E3C41772}"/>
              </a:ext>
            </a:extLst>
          </p:cNvPr>
          <p:cNvSpPr>
            <a:spLocks noGrp="1"/>
          </p:cNvSpPr>
          <p:nvPr>
            <p:ph idx="1"/>
          </p:nvPr>
        </p:nvSpPr>
        <p:spPr>
          <a:xfrm>
            <a:off x="916020" y="1141151"/>
            <a:ext cx="10922541" cy="5151584"/>
          </a:xfrm>
        </p:spPr>
        <p:txBody>
          <a:bodyPr>
            <a:normAutofit/>
          </a:bodyPr>
          <a:lstStyle/>
          <a:p>
            <a:r>
              <a:rPr lang="en-US" sz="2400" b="1" dirty="0">
                <a:solidFill>
                  <a:srgbClr val="002060"/>
                </a:solidFill>
              </a:rPr>
              <a:t>Location &amp; Limits: Kyle Crossing between Kohler’s Crossing and Vista Ridge</a:t>
            </a:r>
          </a:p>
          <a:p>
            <a:r>
              <a:rPr lang="en-US" sz="2400" b="1" dirty="0">
                <a:solidFill>
                  <a:srgbClr val="002060"/>
                </a:solidFill>
              </a:rPr>
              <a:t>Nature of Project: Road Reconstruction</a:t>
            </a:r>
          </a:p>
          <a:p>
            <a:r>
              <a:rPr lang="en-US" sz="2400" b="1" dirty="0">
                <a:solidFill>
                  <a:srgbClr val="002060"/>
                </a:solidFill>
              </a:rPr>
              <a:t>Length: The project is approximately 3,500 linear feet</a:t>
            </a:r>
          </a:p>
          <a:p>
            <a:r>
              <a:rPr lang="en-US" sz="2400" b="1" dirty="0">
                <a:solidFill>
                  <a:srgbClr val="002060"/>
                </a:solidFill>
              </a:rPr>
              <a:t>Soften the curve close to Dry hole Road</a:t>
            </a:r>
          </a:p>
          <a:p>
            <a:r>
              <a:rPr lang="en-US" sz="2400" b="1" dirty="0">
                <a:solidFill>
                  <a:srgbClr val="002060"/>
                </a:solidFill>
              </a:rPr>
              <a:t>Three lane 36 feet wide road way and 3 feet shoulder on both side</a:t>
            </a:r>
          </a:p>
          <a:p>
            <a:r>
              <a:rPr lang="en-US" sz="2400" b="1" dirty="0">
                <a:solidFill>
                  <a:srgbClr val="002060"/>
                </a:solidFill>
              </a:rPr>
              <a:t>Replace Metal Beam Guard Fence</a:t>
            </a:r>
          </a:p>
          <a:p>
            <a:r>
              <a:rPr lang="en-US" sz="2400" b="1" dirty="0">
                <a:solidFill>
                  <a:srgbClr val="002060"/>
                </a:solidFill>
              </a:rPr>
              <a:t>Geogrid applied to entire length</a:t>
            </a:r>
          </a:p>
          <a:p>
            <a:r>
              <a:rPr lang="en-US" sz="2400" b="1" dirty="0">
                <a:solidFill>
                  <a:srgbClr val="002060"/>
                </a:solidFill>
              </a:rPr>
              <a:t>Bid Opening Date: April 10, 2018, 2 Pm at City of Kyle Public Works Departments</a:t>
            </a:r>
          </a:p>
          <a:p>
            <a:r>
              <a:rPr lang="en-US" sz="2400" b="1" dirty="0">
                <a:solidFill>
                  <a:srgbClr val="002060"/>
                </a:solidFill>
              </a:rPr>
              <a:t>Maintain North bound traffic</a:t>
            </a:r>
          </a:p>
          <a:p>
            <a:r>
              <a:rPr lang="en-US" sz="2400" b="1" dirty="0">
                <a:solidFill>
                  <a:srgbClr val="002060"/>
                </a:solidFill>
              </a:rPr>
              <a:t>South bound will not be available </a:t>
            </a:r>
          </a:p>
          <a:p>
            <a:r>
              <a:rPr lang="en-US" sz="2400" b="1" dirty="0">
                <a:solidFill>
                  <a:srgbClr val="002060"/>
                </a:solidFill>
              </a:rPr>
              <a:t>Two way traffic up to Dry Hole Road</a:t>
            </a:r>
          </a:p>
        </p:txBody>
      </p:sp>
    </p:spTree>
    <p:extLst>
      <p:ext uri="{BB962C8B-B14F-4D97-AF65-F5344CB8AC3E}">
        <p14:creationId xmlns:p14="http://schemas.microsoft.com/office/powerpoint/2010/main" val="72980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D93C9-13F1-4AA7-9AEF-8B6B8D976F61}"/>
              </a:ext>
            </a:extLst>
          </p:cNvPr>
          <p:cNvSpPr>
            <a:spLocks noGrp="1"/>
          </p:cNvSpPr>
          <p:nvPr>
            <p:ph type="title"/>
          </p:nvPr>
        </p:nvSpPr>
        <p:spPr>
          <a:xfrm>
            <a:off x="838200" y="365125"/>
            <a:ext cx="10515600" cy="599151"/>
          </a:xfrm>
        </p:spPr>
        <p:txBody>
          <a:bodyPr>
            <a:normAutofit fontScale="90000"/>
          </a:bodyPr>
          <a:lstStyle/>
          <a:p>
            <a:r>
              <a:rPr lang="en-US" b="1" dirty="0"/>
              <a:t>Typical Sections</a:t>
            </a:r>
          </a:p>
        </p:txBody>
      </p:sp>
      <p:pic>
        <p:nvPicPr>
          <p:cNvPr id="6" name="Picture 5">
            <a:extLst>
              <a:ext uri="{FF2B5EF4-FFF2-40B4-BE49-F238E27FC236}">
                <a16:creationId xmlns:a16="http://schemas.microsoft.com/office/drawing/2014/main" id="{059143C6-E51E-4EA1-B7AB-67977CD9FD3B}"/>
              </a:ext>
            </a:extLst>
          </p:cNvPr>
          <p:cNvPicPr>
            <a:picLocks noChangeAspect="1"/>
          </p:cNvPicPr>
          <p:nvPr/>
        </p:nvPicPr>
        <p:blipFill rotWithShape="1">
          <a:blip r:embed="rId3"/>
          <a:srcRect l="19947" t="25178" r="62187" b="16383"/>
          <a:stretch/>
        </p:blipFill>
        <p:spPr>
          <a:xfrm>
            <a:off x="9863846" y="4756826"/>
            <a:ext cx="2178185" cy="2003898"/>
          </a:xfrm>
          <a:prstGeom prst="rect">
            <a:avLst/>
          </a:prstGeom>
        </p:spPr>
      </p:pic>
      <p:pic>
        <p:nvPicPr>
          <p:cNvPr id="7" name="Picture 6">
            <a:extLst>
              <a:ext uri="{FF2B5EF4-FFF2-40B4-BE49-F238E27FC236}">
                <a16:creationId xmlns:a16="http://schemas.microsoft.com/office/drawing/2014/main" id="{A378850D-4E0C-4E75-B7DE-37932000E267}"/>
              </a:ext>
            </a:extLst>
          </p:cNvPr>
          <p:cNvPicPr>
            <a:picLocks noChangeAspect="1"/>
          </p:cNvPicPr>
          <p:nvPr/>
        </p:nvPicPr>
        <p:blipFill rotWithShape="1">
          <a:blip r:embed="rId4"/>
          <a:srcRect l="3750" t="41632" r="59896" b="24042"/>
          <a:stretch/>
        </p:blipFill>
        <p:spPr>
          <a:xfrm>
            <a:off x="496109" y="1197120"/>
            <a:ext cx="9924559" cy="2635578"/>
          </a:xfrm>
          <a:prstGeom prst="rect">
            <a:avLst/>
          </a:prstGeom>
        </p:spPr>
      </p:pic>
      <p:pic>
        <p:nvPicPr>
          <p:cNvPr id="10" name="Picture 9">
            <a:extLst>
              <a:ext uri="{FF2B5EF4-FFF2-40B4-BE49-F238E27FC236}">
                <a16:creationId xmlns:a16="http://schemas.microsoft.com/office/drawing/2014/main" id="{3AC9F196-52AF-4CF0-8588-90FA6160C7A0}"/>
              </a:ext>
            </a:extLst>
          </p:cNvPr>
          <p:cNvPicPr>
            <a:picLocks noChangeAspect="1"/>
          </p:cNvPicPr>
          <p:nvPr/>
        </p:nvPicPr>
        <p:blipFill rotWithShape="1">
          <a:blip r:embed="rId5"/>
          <a:srcRect l="21383" t="23635" r="55104" b="41560"/>
          <a:stretch/>
        </p:blipFill>
        <p:spPr>
          <a:xfrm>
            <a:off x="651752" y="3994730"/>
            <a:ext cx="6643952" cy="2765994"/>
          </a:xfrm>
          <a:prstGeom prst="rect">
            <a:avLst/>
          </a:prstGeom>
        </p:spPr>
      </p:pic>
    </p:spTree>
    <p:extLst>
      <p:ext uri="{BB962C8B-B14F-4D97-AF65-F5344CB8AC3E}">
        <p14:creationId xmlns:p14="http://schemas.microsoft.com/office/powerpoint/2010/main" val="40029034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t="-9000" b="-9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304164-23FB-4577-91D5-5D26A313CD4B}"/>
              </a:ext>
            </a:extLst>
          </p:cNvPr>
          <p:cNvSpPr>
            <a:spLocks noGrp="1"/>
          </p:cNvSpPr>
          <p:nvPr>
            <p:ph idx="1"/>
          </p:nvPr>
        </p:nvSpPr>
        <p:spPr>
          <a:xfrm>
            <a:off x="755072" y="1479665"/>
            <a:ext cx="10515600" cy="3050771"/>
          </a:xfrm>
        </p:spPr>
        <p:txBody>
          <a:bodyPr/>
          <a:lstStyle/>
          <a:p>
            <a:r>
              <a:rPr lang="en-US" sz="2400" b="1" dirty="0">
                <a:solidFill>
                  <a:srgbClr val="002060"/>
                </a:solidFill>
              </a:rPr>
              <a:t>Utility Status: Overhead and underground utilities exist near the project.  The locations of underground utilities shown in plans are approximate. Contractor is responsible to make calls to providers and City of Kyle Public Works to coordinate with providers before commencing any work that might affect present utilities.</a:t>
            </a:r>
          </a:p>
          <a:p>
            <a:pPr marL="0" indent="0">
              <a:buNone/>
            </a:pPr>
            <a:endParaRPr lang="en-US" sz="2400" b="1" dirty="0">
              <a:solidFill>
                <a:srgbClr val="002060"/>
              </a:solidFill>
            </a:endParaRPr>
          </a:p>
          <a:p>
            <a:r>
              <a:rPr lang="en-US" sz="2400" b="1" dirty="0">
                <a:solidFill>
                  <a:srgbClr val="002060"/>
                </a:solidFill>
              </a:rPr>
              <a:t>City of Kyle is not a member of 1 800 DIGTESS</a:t>
            </a:r>
          </a:p>
          <a:p>
            <a:pPr marL="0" indent="0">
              <a:buNone/>
            </a:pPr>
            <a:endParaRPr lang="en-US" sz="2400" b="1" dirty="0">
              <a:solidFill>
                <a:srgbClr val="002060"/>
              </a:solidFill>
            </a:endParaRPr>
          </a:p>
          <a:p>
            <a:pPr marL="0" indent="0">
              <a:buNone/>
            </a:pPr>
            <a:endParaRPr lang="en-US" dirty="0"/>
          </a:p>
        </p:txBody>
      </p:sp>
      <p:sp>
        <p:nvSpPr>
          <p:cNvPr id="2" name="Rectangle 1">
            <a:extLst>
              <a:ext uri="{FF2B5EF4-FFF2-40B4-BE49-F238E27FC236}">
                <a16:creationId xmlns:a16="http://schemas.microsoft.com/office/drawing/2014/main" id="{23AFC5BA-9DFF-48A7-BA7B-CDC316B3B505}"/>
              </a:ext>
            </a:extLst>
          </p:cNvPr>
          <p:cNvSpPr/>
          <p:nvPr/>
        </p:nvSpPr>
        <p:spPr>
          <a:xfrm>
            <a:off x="899875" y="102123"/>
            <a:ext cx="6272999" cy="769441"/>
          </a:xfrm>
          <a:prstGeom prst="rect">
            <a:avLst/>
          </a:prstGeom>
        </p:spPr>
        <p:txBody>
          <a:bodyPr wrap="none">
            <a:spAutoFit/>
          </a:bodyPr>
          <a:lstStyle/>
          <a:p>
            <a:r>
              <a:rPr lang="en-US" sz="4400" b="1" dirty="0">
                <a:latin typeface="+mj-lt"/>
              </a:rPr>
              <a:t>Easement and Utility Status</a:t>
            </a:r>
            <a:endParaRPr lang="en-US" sz="4400" dirty="0">
              <a:latin typeface="+mj-lt"/>
            </a:endParaRPr>
          </a:p>
        </p:txBody>
      </p:sp>
    </p:spTree>
    <p:extLst>
      <p:ext uri="{BB962C8B-B14F-4D97-AF65-F5344CB8AC3E}">
        <p14:creationId xmlns:p14="http://schemas.microsoft.com/office/powerpoint/2010/main" val="1520306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17A17-51E1-495E-BBD8-95C5F9534010}"/>
              </a:ext>
            </a:extLst>
          </p:cNvPr>
          <p:cNvSpPr>
            <a:spLocks noGrp="1"/>
          </p:cNvSpPr>
          <p:nvPr>
            <p:ph type="title"/>
          </p:nvPr>
        </p:nvSpPr>
        <p:spPr>
          <a:xfrm>
            <a:off x="922713" y="157307"/>
            <a:ext cx="3599412" cy="615777"/>
          </a:xfrm>
        </p:spPr>
        <p:txBody>
          <a:bodyPr>
            <a:normAutofit fontScale="90000"/>
          </a:bodyPr>
          <a:lstStyle/>
          <a:p>
            <a:r>
              <a:rPr lang="en-US" b="1" dirty="0"/>
              <a:t>Subsidiary Items</a:t>
            </a:r>
          </a:p>
        </p:txBody>
      </p:sp>
      <p:sp>
        <p:nvSpPr>
          <p:cNvPr id="3" name="Content Placeholder 2">
            <a:extLst>
              <a:ext uri="{FF2B5EF4-FFF2-40B4-BE49-F238E27FC236}">
                <a16:creationId xmlns:a16="http://schemas.microsoft.com/office/drawing/2014/main" id="{6F82B08A-A565-47ED-B994-74B7FD53CAC2}"/>
              </a:ext>
            </a:extLst>
          </p:cNvPr>
          <p:cNvSpPr>
            <a:spLocks noGrp="1"/>
          </p:cNvSpPr>
          <p:nvPr>
            <p:ph idx="1"/>
          </p:nvPr>
        </p:nvSpPr>
        <p:spPr>
          <a:xfrm>
            <a:off x="922713" y="773084"/>
            <a:ext cx="10515600" cy="5345083"/>
          </a:xfrm>
        </p:spPr>
        <p:txBody>
          <a:bodyPr>
            <a:noAutofit/>
          </a:bodyPr>
          <a:lstStyle/>
          <a:p>
            <a:pPr marL="0" indent="0">
              <a:buNone/>
            </a:pPr>
            <a:r>
              <a:rPr lang="en-US" sz="2400" b="1" dirty="0">
                <a:solidFill>
                  <a:srgbClr val="002060"/>
                </a:solidFill>
              </a:rPr>
              <a:t>The following are subsidiary items of this contract</a:t>
            </a:r>
          </a:p>
          <a:p>
            <a:pPr marL="0" indent="0">
              <a:buNone/>
            </a:pPr>
            <a:r>
              <a:rPr lang="en-US" sz="2400" b="1" dirty="0">
                <a:solidFill>
                  <a:srgbClr val="002060"/>
                </a:solidFill>
              </a:rPr>
              <a:t>• Dust Control</a:t>
            </a:r>
          </a:p>
          <a:p>
            <a:pPr marL="0" indent="0">
              <a:buNone/>
            </a:pPr>
            <a:endParaRPr lang="en-US" sz="2400" b="1" dirty="0">
              <a:solidFill>
                <a:srgbClr val="002060"/>
              </a:solidFill>
            </a:endParaRPr>
          </a:p>
          <a:p>
            <a:pPr marL="0" indent="0">
              <a:buNone/>
            </a:pPr>
            <a:r>
              <a:rPr lang="en-US" sz="2400" b="1" dirty="0">
                <a:solidFill>
                  <a:srgbClr val="002060"/>
                </a:solidFill>
              </a:rPr>
              <a:t>• Proof Roll</a:t>
            </a:r>
          </a:p>
          <a:p>
            <a:pPr marL="0" indent="0">
              <a:buNone/>
            </a:pPr>
            <a:endParaRPr lang="en-US" sz="2400" b="1" dirty="0">
              <a:solidFill>
                <a:srgbClr val="002060"/>
              </a:solidFill>
            </a:endParaRPr>
          </a:p>
          <a:p>
            <a:pPr marL="0" indent="0">
              <a:buNone/>
            </a:pPr>
            <a:r>
              <a:rPr lang="en-US" sz="2400" b="1" dirty="0">
                <a:solidFill>
                  <a:srgbClr val="002060"/>
                </a:solidFill>
              </a:rPr>
              <a:t>• Cold Mix Application</a:t>
            </a:r>
          </a:p>
          <a:p>
            <a:pPr marL="0" indent="0">
              <a:buNone/>
            </a:pPr>
            <a:endParaRPr lang="en-US" sz="2400" b="1" dirty="0">
              <a:solidFill>
                <a:srgbClr val="002060"/>
              </a:solidFill>
            </a:endParaRPr>
          </a:p>
          <a:p>
            <a:pPr marL="0" indent="0">
              <a:buNone/>
            </a:pPr>
            <a:r>
              <a:rPr lang="en-US" sz="2400" b="1" dirty="0">
                <a:solidFill>
                  <a:srgbClr val="002060"/>
                </a:solidFill>
              </a:rPr>
              <a:t>• Providing a traversable safe passage for traffic  </a:t>
            </a:r>
          </a:p>
          <a:p>
            <a:pPr marL="0" indent="0">
              <a:buNone/>
            </a:pPr>
            <a:endParaRPr lang="en-US" sz="2400" b="1" dirty="0">
              <a:solidFill>
                <a:srgbClr val="002060"/>
              </a:solidFill>
            </a:endParaRPr>
          </a:p>
          <a:p>
            <a:r>
              <a:rPr lang="en-US" sz="2400" b="1" dirty="0">
                <a:solidFill>
                  <a:srgbClr val="002060"/>
                </a:solidFill>
              </a:rPr>
              <a:t>Temporary Pavement Striping</a:t>
            </a:r>
          </a:p>
          <a:p>
            <a:pPr marL="0" indent="0">
              <a:buNone/>
            </a:pPr>
            <a:endParaRPr lang="en-US" sz="2400" b="1" dirty="0">
              <a:solidFill>
                <a:srgbClr val="002060"/>
              </a:solidFill>
            </a:endParaRPr>
          </a:p>
        </p:txBody>
      </p:sp>
    </p:spTree>
    <p:extLst>
      <p:ext uri="{BB962C8B-B14F-4D97-AF65-F5344CB8AC3E}">
        <p14:creationId xmlns:p14="http://schemas.microsoft.com/office/powerpoint/2010/main" val="36014004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extLst>
              <a:ext uri="{837473B0-CC2E-450A-ABE3-18F120FF3D39}">
                <a1611:picAttrSrcUrl xmlns:a1611="http://schemas.microsoft.com/office/drawing/2016/11/main" r:id="rId3"/>
              </a:ext>
            </a:extLst>
          </a:blip>
          <a:srcRect/>
          <a:stretch>
            <a:fillRect t="-39000" b="-3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726580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1158</TotalTime>
  <Words>275</Words>
  <Application>Microsoft Office PowerPoint</Application>
  <PresentationFormat>Widescreen</PresentationFormat>
  <Paragraphs>48</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KYLE CROSSING ROAD RECONSTRUCTION PREBID MEETING</vt:lpstr>
      <vt:lpstr>Project Team and Introductions</vt:lpstr>
      <vt:lpstr>PowerPoint Presentation</vt:lpstr>
      <vt:lpstr>Project Description</vt:lpstr>
      <vt:lpstr>Typical Sections</vt:lpstr>
      <vt:lpstr>PowerPoint Presentation</vt:lpstr>
      <vt:lpstr>Subsidiary Items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BUNTON CREEK INTERCEPTOR PREBID MEETING</dc:title>
  <dc:creator>Keshav Gnawali</dc:creator>
  <cp:lastModifiedBy>Keshav Gnawali</cp:lastModifiedBy>
  <cp:revision>64</cp:revision>
  <cp:lastPrinted>2018-07-09T20:30:21Z</cp:lastPrinted>
  <dcterms:created xsi:type="dcterms:W3CDTF">2018-06-19T16:39:04Z</dcterms:created>
  <dcterms:modified xsi:type="dcterms:W3CDTF">2019-03-20T21:57:23Z</dcterms:modified>
</cp:coreProperties>
</file>