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handoutMasterIdLst>
    <p:handoutMasterId r:id="rId19"/>
  </p:handoutMasterIdLst>
  <p:sldIdLst>
    <p:sldId id="295" r:id="rId6"/>
    <p:sldId id="312" r:id="rId7"/>
    <p:sldId id="315" r:id="rId8"/>
    <p:sldId id="320" r:id="rId9"/>
    <p:sldId id="324" r:id="rId10"/>
    <p:sldId id="316" r:id="rId11"/>
    <p:sldId id="313" r:id="rId12"/>
    <p:sldId id="321" r:id="rId13"/>
    <p:sldId id="319" r:id="rId14"/>
    <p:sldId id="301" r:id="rId15"/>
    <p:sldId id="318" r:id="rId16"/>
    <p:sldId id="289"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2EE"/>
    <a:srgbClr val="00B3F2"/>
    <a:srgbClr val="009FDA"/>
    <a:srgbClr val="616365"/>
    <a:srgbClr val="42145F"/>
    <a:srgbClr val="005DAA"/>
    <a:srgbClr val="007C92"/>
    <a:srgbClr val="006544"/>
    <a:srgbClr val="500000"/>
    <a:srgbClr val="00A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7935" autoAdjust="0"/>
  </p:normalViewPr>
  <p:slideViewPr>
    <p:cSldViewPr>
      <p:cViewPr>
        <p:scale>
          <a:sx n="100" d="100"/>
          <a:sy n="100" d="100"/>
        </p:scale>
        <p:origin x="-102"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132" y="-7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2" tIns="46576" rIns="93152" bIns="46576" rtlCol="0"/>
          <a:lstStyle>
            <a:lvl1pPr algn="l">
              <a:defRPr sz="13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52" tIns="46576" rIns="93152" bIns="46576" rtlCol="0"/>
          <a:lstStyle>
            <a:lvl1pPr algn="r">
              <a:defRPr sz="1300"/>
            </a:lvl1pPr>
          </a:lstStyle>
          <a:p>
            <a:fld id="{BABBC7F7-D165-714F-AF90-25F5677CCEC3}" type="datetimeFigureOut">
              <a:rPr lang="en-US" smtClean="0"/>
              <a:pPr/>
              <a:t>11/26/2014</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152" tIns="46576" rIns="93152" bIns="4657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52" tIns="46576" rIns="93152" bIns="46576" rtlCol="0" anchor="b"/>
          <a:lstStyle>
            <a:lvl1pPr algn="r">
              <a:defRPr sz="1300"/>
            </a:lvl1pPr>
          </a:lstStyle>
          <a:p>
            <a:fld id="{AF80C2E1-FFF8-C344-950D-A93EE6483F85}" type="slidenum">
              <a:rPr lang="en-US" smtClean="0"/>
              <a:pPr/>
              <a:t>‹#›</a:t>
            </a:fld>
            <a:endParaRPr lang="en-US" dirty="0"/>
          </a:p>
        </p:txBody>
      </p:sp>
    </p:spTree>
    <p:extLst>
      <p:ext uri="{BB962C8B-B14F-4D97-AF65-F5344CB8AC3E}">
        <p14:creationId xmlns:p14="http://schemas.microsoft.com/office/powerpoint/2010/main" val="2081387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2" tIns="46576" rIns="93152" bIns="46576" rtlCol="0"/>
          <a:lstStyle>
            <a:lvl1pPr algn="l">
              <a:defRPr sz="13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2" tIns="46576" rIns="93152" bIns="46576" rtlCol="0"/>
          <a:lstStyle>
            <a:lvl1pPr algn="r">
              <a:defRPr sz="1300"/>
            </a:lvl1pPr>
          </a:lstStyle>
          <a:p>
            <a:fld id="{36EF0811-30B0-4B53-A53A-BA6A47F9294A}" type="datetimeFigureOut">
              <a:rPr lang="en-US" smtClean="0"/>
              <a:pPr/>
              <a:t>11/26/2014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2" tIns="46576" rIns="93152" bIns="46576"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2" tIns="46576" rIns="93152" bIns="465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52" tIns="46576" rIns="93152" bIns="4657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52" tIns="46576" rIns="93152" bIns="46576" rtlCol="0" anchor="b"/>
          <a:lstStyle>
            <a:lvl1pPr algn="r">
              <a:defRPr sz="1300"/>
            </a:lvl1pPr>
          </a:lstStyle>
          <a:p>
            <a:fld id="{F024C117-FD6A-4795-B957-208C7E96D6E8}" type="slidenum">
              <a:rPr lang="en-US" smtClean="0"/>
              <a:pPr/>
              <a:t>‹#›</a:t>
            </a:fld>
            <a:endParaRPr lang="en-US" dirty="0"/>
          </a:p>
        </p:txBody>
      </p:sp>
    </p:spTree>
    <p:extLst>
      <p:ext uri="{BB962C8B-B14F-4D97-AF65-F5344CB8AC3E}">
        <p14:creationId xmlns:p14="http://schemas.microsoft.com/office/powerpoint/2010/main" val="38161611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6.pn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a:t>
            </a:r>
          </a:p>
          <a:p>
            <a:endParaRPr lang="en-US" dirty="0"/>
          </a:p>
          <a:p>
            <a:r>
              <a:rPr lang="en-US" dirty="0"/>
              <a:t>My name is Bob Austin.  I am the Project Manager for the Goforth Road Project.</a:t>
            </a:r>
          </a:p>
          <a:p>
            <a:endParaRPr lang="en-US" dirty="0"/>
          </a:p>
          <a:p>
            <a:r>
              <a:rPr lang="en-US" dirty="0"/>
              <a:t>As requested, I am here to provide a status update on the Goforth Road Project and to </a:t>
            </a:r>
            <a:r>
              <a:rPr lang="en-US" dirty="0" smtClean="0"/>
              <a:t>answer </a:t>
            </a:r>
            <a:r>
              <a:rPr lang="en-US" dirty="0"/>
              <a:t>any questions you may have.</a:t>
            </a:r>
          </a:p>
          <a:p>
            <a:endParaRPr lang="en-US" dirty="0"/>
          </a:p>
          <a:p>
            <a:r>
              <a:rPr lang="en-US" dirty="0"/>
              <a:t>Additionally, I have prepared budget information on a possible extension to the north of Goforth for your consideration.</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a:t>
            </a:fld>
            <a:endParaRPr lang="en-US" dirty="0"/>
          </a:p>
        </p:txBody>
      </p:sp>
    </p:spTree>
    <p:extLst>
      <p:ext uri="{BB962C8B-B14F-4D97-AF65-F5344CB8AC3E}">
        <p14:creationId xmlns:p14="http://schemas.microsoft.com/office/powerpoint/2010/main" val="291923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 schedule as contracted.</a:t>
            </a:r>
          </a:p>
          <a:p>
            <a:endParaRPr lang="en-US" dirty="0"/>
          </a:p>
          <a:p>
            <a:r>
              <a:rPr lang="en-US" dirty="0"/>
              <a:t>We have completed the surveying, design cross sections, the Traffic Study, and the preliminary Schematic, Cost Estimate &amp; Drainage Study.</a:t>
            </a:r>
          </a:p>
          <a:p>
            <a:endParaRPr lang="en-US" dirty="0"/>
          </a:p>
          <a:p>
            <a:r>
              <a:rPr lang="en-US" dirty="0"/>
              <a:t>We are set to have a Public Meeting in late October to gain public input into the project and to have a public hearing in late March.</a:t>
            </a:r>
          </a:p>
          <a:p>
            <a:endParaRPr lang="en-US" dirty="0"/>
          </a:p>
          <a:p>
            <a:r>
              <a:rPr lang="en-US" dirty="0"/>
              <a:t>We have a month of extra time built in to the schedule and can accommodate the Goforth Extension within this same timeframe if needed.</a:t>
            </a:r>
          </a:p>
          <a:p>
            <a:endParaRPr lang="en-US" dirty="0"/>
          </a:p>
          <a:p>
            <a:r>
              <a:rPr lang="en-US" dirty="0"/>
              <a:t>We are planning to set the construction phasing such that the construction in front of the school will begin and be substantially completed while school is out.  The plum creek bridge would be constructed next summer also. Then the remaining portions of Goforth would be completed in the January 2016 timeframe.</a:t>
            </a:r>
          </a:p>
          <a:p>
            <a:endParaRPr lang="en-US" dirty="0"/>
          </a:p>
          <a:p>
            <a:r>
              <a:rPr lang="en-US" dirty="0"/>
              <a:t>Key to that happening is the Right of Way Acquisition.  This needs to get going as soon as we have had our public meeting and our schematic has been approved.  If we are authorized to do the ROW acquisition, we could begin as soon as we receive City of Kyle approval.</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10</a:t>
            </a:fld>
            <a:endParaRPr lang="en-US" dirty="0"/>
          </a:p>
        </p:txBody>
      </p:sp>
    </p:spTree>
    <p:extLst>
      <p:ext uri="{BB962C8B-B14F-4D97-AF65-F5344CB8AC3E}">
        <p14:creationId xmlns:p14="http://schemas.microsoft.com/office/powerpoint/2010/main" val="425095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portion in pink shows the possible extension of Goforth to the north from Bunton Road to Kyle Pkwy. The length of the Goforth extension would be 0.21 miles.</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11</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and at this time I would be happy to answer any questions you may have.</a:t>
            </a:r>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12</a:t>
            </a:fld>
            <a:endParaRPr lang="en-US" dirty="0"/>
          </a:p>
        </p:txBody>
      </p:sp>
    </p:spTree>
    <p:extLst>
      <p:ext uri="{BB962C8B-B14F-4D97-AF65-F5344CB8AC3E}">
        <p14:creationId xmlns:p14="http://schemas.microsoft.com/office/powerpoint/2010/main" val="27044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begins at the IH 35 east frontage road and extends 1.20 miles to Bunton Road at the north end.</a:t>
            </a:r>
          </a:p>
          <a:p>
            <a:endParaRPr lang="en-US" dirty="0"/>
          </a:p>
          <a:p>
            <a:r>
              <a:rPr lang="en-US" dirty="0"/>
              <a:t>From IH 35 to Brent Boulevard (as shown in orange), the proposed roadway will be a 3-lane section including one lane in each direction with a center two-way left turn lane.  This was proposed in the Bond Program and is what the Traffic Study indicated was needed as well</a:t>
            </a:r>
            <a:r>
              <a:rPr lang="en-US" dirty="0" smtClean="0"/>
              <a:t>.</a:t>
            </a:r>
          </a:p>
          <a:p>
            <a:endParaRPr lang="en-US" dirty="0"/>
          </a:p>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2</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section shows the three-lanes, a shared use path and the pavement design  and has several benefits such as:</a:t>
            </a:r>
          </a:p>
          <a:p>
            <a:pPr lvl="1"/>
            <a:r>
              <a:rPr lang="en-US" dirty="0"/>
              <a:t>+ By using a shared use path that is separated by 5’ away from the travel lanes, it increases safety for the pedestrians and bicycles – especially for the elementary school children that use it to go to Susie Fuentes Elementary</a:t>
            </a:r>
          </a:p>
          <a:p>
            <a:pPr lvl="1"/>
            <a:endParaRPr lang="en-US" dirty="0"/>
          </a:p>
          <a:p>
            <a:pPr lvl="1"/>
            <a:r>
              <a:rPr lang="en-US" dirty="0"/>
              <a:t>+ We have decreased the lane widths from 12’ to 11’ which slows the traffic slightly and it saves funding.</a:t>
            </a:r>
          </a:p>
          <a:p>
            <a:pPr lvl="1"/>
            <a:endParaRPr lang="en-US" dirty="0"/>
          </a:p>
          <a:p>
            <a:pPr lvl="1"/>
            <a:r>
              <a:rPr lang="en-US" dirty="0"/>
              <a:t>+ We are using a storm sewer system rather than a ditch system to keep the ROW widths narrow which is less expensive ROW for ditch sections.</a:t>
            </a:r>
          </a:p>
          <a:p>
            <a:pPr lvl="1"/>
            <a:endParaRPr lang="en-US" dirty="0"/>
          </a:p>
          <a:p>
            <a:r>
              <a:rPr lang="en-US" dirty="0"/>
              <a:t>The pavement design for this area is </a:t>
            </a:r>
          </a:p>
          <a:p>
            <a:r>
              <a:rPr lang="en-US" dirty="0"/>
              <a:t>	8” LTS</a:t>
            </a:r>
          </a:p>
          <a:p>
            <a:r>
              <a:rPr lang="en-US" dirty="0"/>
              <a:t>	12” Flex Base</a:t>
            </a:r>
          </a:p>
          <a:p>
            <a:r>
              <a:rPr lang="en-US" dirty="0"/>
              <a:t>	2” Ty C Hot-Mix &amp;</a:t>
            </a:r>
          </a:p>
          <a:p>
            <a:r>
              <a:rPr lang="en-US" dirty="0"/>
              <a:t>	2” Ty D Hot-mix.</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3</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2574" y="5867400"/>
            <a:ext cx="5608320" cy="2899409"/>
          </a:xfrm>
        </p:spPr>
        <p:txBody>
          <a:bodyPr/>
          <a:lstStyle/>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4</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411" b="8108"/>
          <a:stretch/>
        </p:blipFill>
        <p:spPr bwMode="auto">
          <a:xfrm>
            <a:off x="67734" y="347125"/>
            <a:ext cx="6858000" cy="253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5" y="3197576"/>
            <a:ext cx="685800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5</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roadway rom Brent Boulevard to Bunton Road (as shown in green), will be a 4-lane section. This was proposed in the Bond Program and is what the Traffic Study indicated was needed as well. This will handle the increasing traffic volumes and the school traffic that queues up each morning and afternoon.</a:t>
            </a:r>
          </a:p>
        </p:txBody>
      </p:sp>
      <p:sp>
        <p:nvSpPr>
          <p:cNvPr id="4" name="Slide Number Placeholder 3"/>
          <p:cNvSpPr>
            <a:spLocks noGrp="1"/>
          </p:cNvSpPr>
          <p:nvPr>
            <p:ph type="sldNum" sz="quarter" idx="10"/>
          </p:nvPr>
        </p:nvSpPr>
        <p:spPr/>
        <p:txBody>
          <a:bodyPr/>
          <a:lstStyle/>
          <a:p>
            <a:fld id="{F024C117-FD6A-4795-B957-208C7E96D6E8}" type="slidenum">
              <a:rPr lang="en-US" smtClean="0"/>
              <a:pPr/>
              <a:t>6</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section shows the four 11’ lanes, continues the shared use path and shows the pavement design.  So if the southbound traffic (which would be in the lane shown on the left) queues up at Susie Fuentes Elementary, we have another lane for through traffic to use. </a:t>
            </a:r>
          </a:p>
          <a:p>
            <a:endParaRPr lang="en-US" dirty="0"/>
          </a:p>
          <a:p>
            <a:r>
              <a:rPr lang="en-US" dirty="0"/>
              <a:t>This typical section also incorporates inlets and a storm sewer system. </a:t>
            </a:r>
          </a:p>
          <a:p>
            <a:endParaRPr lang="en-US" dirty="0"/>
          </a:p>
          <a:p>
            <a:r>
              <a:rPr lang="en-US" dirty="0"/>
              <a:t>The pavement design for this area is </a:t>
            </a:r>
          </a:p>
          <a:p>
            <a:r>
              <a:rPr lang="en-US" dirty="0"/>
              <a:t>	12” LTS</a:t>
            </a:r>
          </a:p>
          <a:p>
            <a:r>
              <a:rPr lang="en-US" dirty="0"/>
              <a:t>	8” Asphalt Treated Base</a:t>
            </a:r>
          </a:p>
          <a:p>
            <a:r>
              <a:rPr lang="en-US" dirty="0"/>
              <a:t>	2” Ty C Hot-Mix &amp;</a:t>
            </a:r>
          </a:p>
          <a:p>
            <a:r>
              <a:rPr lang="en-US" dirty="0"/>
              <a:t>	2” Ty D Hot-mix.</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7</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8</a:t>
            </a:fld>
            <a:endParaRPr lang="en-US" dirty="0"/>
          </a:p>
        </p:txBody>
      </p:sp>
    </p:spTree>
    <p:extLst>
      <p:ext uri="{BB962C8B-B14F-4D97-AF65-F5344CB8AC3E}">
        <p14:creationId xmlns:p14="http://schemas.microsoft.com/office/powerpoint/2010/main" val="2251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293688"/>
            <a:ext cx="4648200" cy="3486150"/>
          </a:xfrm>
        </p:spPr>
      </p:sp>
      <p:sp>
        <p:nvSpPr>
          <p:cNvPr id="3" name="Notes Placeholder 2"/>
          <p:cNvSpPr>
            <a:spLocks noGrp="1"/>
          </p:cNvSpPr>
          <p:nvPr>
            <p:ph type="body" idx="1"/>
          </p:nvPr>
        </p:nvSpPr>
        <p:spPr>
          <a:xfrm>
            <a:off x="701041" y="3886200"/>
            <a:ext cx="5608320" cy="5181599"/>
          </a:xfrm>
        </p:spPr>
        <p:txBody>
          <a:bodyPr/>
          <a:lstStyle/>
          <a:p>
            <a:r>
              <a:rPr lang="en-US" dirty="0" smtClean="0"/>
              <a:t>The Authorized Budget for Goforth Road is </a:t>
            </a:r>
          </a:p>
          <a:p>
            <a:r>
              <a:rPr lang="en-US" dirty="0"/>
              <a:t>	</a:t>
            </a:r>
            <a:r>
              <a:rPr lang="en-US" dirty="0" smtClean="0"/>
              <a:t>$8.4 Mil. for Construction</a:t>
            </a:r>
          </a:p>
          <a:p>
            <a:r>
              <a:rPr lang="en-US" dirty="0"/>
              <a:t>	</a:t>
            </a:r>
            <a:r>
              <a:rPr lang="en-US" dirty="0" smtClean="0"/>
              <a:t>$390,000 for ROW (Land Cost)</a:t>
            </a:r>
          </a:p>
          <a:p>
            <a:pPr>
              <a:spcAft>
                <a:spcPts val="600"/>
              </a:spcAft>
            </a:pPr>
            <a:r>
              <a:rPr lang="en-US" dirty="0"/>
              <a:t>	</a:t>
            </a:r>
            <a:r>
              <a:rPr lang="en-US" dirty="0" smtClean="0"/>
              <a:t>for a sub-total of $8,790,000. </a:t>
            </a:r>
          </a:p>
          <a:p>
            <a:r>
              <a:rPr lang="en-US" dirty="0" smtClean="0"/>
              <a:t>The Prel. Engineering, Surveying, &amp; Final Engineering budget is</a:t>
            </a:r>
          </a:p>
          <a:p>
            <a:r>
              <a:rPr lang="en-US" dirty="0"/>
              <a:t>	</a:t>
            </a:r>
            <a:r>
              <a:rPr lang="en-US" dirty="0" smtClean="0"/>
              <a:t>$1,010,000</a:t>
            </a:r>
          </a:p>
          <a:p>
            <a:pPr>
              <a:spcAft>
                <a:spcPts val="600"/>
              </a:spcAft>
            </a:pPr>
            <a:r>
              <a:rPr lang="en-US" dirty="0"/>
              <a:t>	for a Total of $9.8 Mil.</a:t>
            </a:r>
          </a:p>
          <a:p>
            <a:r>
              <a:rPr lang="en-US" dirty="0" smtClean="0"/>
              <a:t>We have prepared a construction cost estimate using our current schematic design and the estimate for it is </a:t>
            </a:r>
          </a:p>
          <a:p>
            <a:r>
              <a:rPr lang="en-US" dirty="0"/>
              <a:t>	</a:t>
            </a:r>
            <a:r>
              <a:rPr lang="en-US" dirty="0" smtClean="0"/>
              <a:t>$6,176,804 for the construction of Goforth</a:t>
            </a:r>
          </a:p>
          <a:p>
            <a:r>
              <a:rPr lang="en-US" dirty="0"/>
              <a:t>	</a:t>
            </a:r>
            <a:r>
              <a:rPr lang="en-US" dirty="0" smtClean="0"/>
              <a:t>$1,110,975 for Utility improvements and adjustments</a:t>
            </a:r>
          </a:p>
          <a:p>
            <a:r>
              <a:rPr lang="en-US" dirty="0"/>
              <a:t>	</a:t>
            </a:r>
            <a:r>
              <a:rPr lang="en-US" dirty="0" smtClean="0"/>
              <a:t>$645,000 for ROW (Land Cost)</a:t>
            </a:r>
          </a:p>
          <a:p>
            <a:r>
              <a:rPr lang="en-US" dirty="0"/>
              <a:t>	</a:t>
            </a:r>
            <a:r>
              <a:rPr lang="en-US" dirty="0" smtClean="0"/>
              <a:t>$108,900 for ROW Surveys, Appraisals &amp; Acquisition Labor</a:t>
            </a:r>
          </a:p>
          <a:p>
            <a:r>
              <a:rPr lang="en-US" dirty="0"/>
              <a:t>	</a:t>
            </a:r>
            <a:r>
              <a:rPr lang="en-US" dirty="0" smtClean="0"/>
              <a:t>$100,000 for a Contingency</a:t>
            </a:r>
          </a:p>
          <a:p>
            <a:pPr>
              <a:spcAft>
                <a:spcPts val="600"/>
              </a:spcAft>
            </a:pPr>
            <a:r>
              <a:rPr lang="en-US" dirty="0"/>
              <a:t>	for a Construction Sub-total of $8,141,679</a:t>
            </a:r>
          </a:p>
          <a:p>
            <a:r>
              <a:rPr lang="en-US" dirty="0" smtClean="0"/>
              <a:t>The </a:t>
            </a:r>
            <a:r>
              <a:rPr lang="en-US" dirty="0"/>
              <a:t>Prel. Engineering, Surveying, &amp; Final Engineering </a:t>
            </a:r>
            <a:r>
              <a:rPr lang="en-US" dirty="0" smtClean="0"/>
              <a:t>costs based on the schematic is</a:t>
            </a:r>
          </a:p>
          <a:p>
            <a:r>
              <a:rPr lang="en-US" dirty="0"/>
              <a:t>	</a:t>
            </a:r>
            <a:r>
              <a:rPr lang="en-US" dirty="0" smtClean="0"/>
              <a:t>$894,864.71</a:t>
            </a:r>
          </a:p>
          <a:p>
            <a:r>
              <a:rPr lang="en-US" dirty="0"/>
              <a:t>	</a:t>
            </a:r>
            <a:r>
              <a:rPr lang="en-US" dirty="0" smtClean="0"/>
              <a:t>$106,404.55 for W &amp; WW Engineering</a:t>
            </a:r>
          </a:p>
          <a:p>
            <a:r>
              <a:rPr lang="en-US" dirty="0"/>
              <a:t>	</a:t>
            </a:r>
            <a:r>
              <a:rPr lang="en-US" dirty="0" smtClean="0"/>
              <a:t>for a Design Sub-Total of $1,001,269.26</a:t>
            </a:r>
          </a:p>
          <a:p>
            <a:r>
              <a:rPr lang="en-US" dirty="0"/>
              <a:t>	</a:t>
            </a:r>
            <a:r>
              <a:rPr lang="en-US" dirty="0" smtClean="0"/>
              <a:t>and a Grand Total of $9,142,948.26.</a:t>
            </a:r>
          </a:p>
          <a:p>
            <a:pPr>
              <a:spcAft>
                <a:spcPts val="600"/>
              </a:spcAft>
            </a:pPr>
            <a:r>
              <a:rPr lang="en-US" dirty="0"/>
              <a:t>	Resulting in a budget difference of $657,051.74</a:t>
            </a:r>
          </a:p>
          <a:p>
            <a:r>
              <a:rPr lang="en-US" dirty="0" smtClean="0"/>
              <a:t>Based on a cost per mile estimate, the Goforth Extension Construction will cost 	$1,066,241</a:t>
            </a:r>
          </a:p>
          <a:p>
            <a:r>
              <a:rPr lang="en-US" dirty="0"/>
              <a:t>	</a:t>
            </a:r>
            <a:r>
              <a:rPr lang="en-US" dirty="0" smtClean="0"/>
              <a:t>$199,500 for the </a:t>
            </a:r>
            <a:r>
              <a:rPr lang="en-US" dirty="0"/>
              <a:t>Preliminary &amp; Final </a:t>
            </a:r>
            <a:r>
              <a:rPr lang="en-US" dirty="0" smtClean="0"/>
              <a:t>Engineering</a:t>
            </a:r>
          </a:p>
          <a:p>
            <a:r>
              <a:rPr lang="en-US" dirty="0"/>
              <a:t>	</a:t>
            </a:r>
            <a:r>
              <a:rPr lang="en-US" dirty="0" smtClean="0"/>
              <a:t>for a total of $1,265,741 for the Goforth Extension (w/o ROW Land Cost)</a:t>
            </a:r>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98858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9144000" cy="4724400"/>
          </a:xfrm>
          <a:prstGeom prst="rect">
            <a:avLst/>
          </a:prstGeom>
          <a:gradFill>
            <a:gsLst>
              <a:gs pos="38000">
                <a:schemeClr val="tx2"/>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8150" y="6209853"/>
            <a:ext cx="8305800" cy="6481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20485" y="762000"/>
            <a:ext cx="4343400" cy="1069975"/>
          </a:xfrm>
        </p:spPr>
        <p:txBody>
          <a:bodyPr/>
          <a:lstStyle>
            <a:lvl1pPr algn="l">
              <a:defRPr>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2179319"/>
            <a:ext cx="5867400" cy="487681"/>
          </a:xfrm>
        </p:spPr>
        <p:txBody>
          <a:bodyPr>
            <a:normAutofit/>
          </a:bodyPr>
          <a:lstStyle>
            <a:lvl1pPr marL="0" indent="0" algn="l">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33400" y="2835275"/>
            <a:ext cx="2133600" cy="365125"/>
          </a:xfrm>
        </p:spPr>
        <p:txBody>
          <a:bodyPr/>
          <a:lstStyle>
            <a:lvl1pPr>
              <a:defRPr>
                <a:solidFill>
                  <a:schemeClr val="bg1"/>
                </a:solidFill>
                <a:latin typeface="Arial" pitchFamily="34" charset="0"/>
                <a:cs typeface="Arial" pitchFamily="34" charset="0"/>
              </a:defRPr>
            </a:lvl1pPr>
          </a:lstStyle>
          <a:p>
            <a:r>
              <a:rPr lang="en-US" dirty="0" smtClean="0"/>
              <a:t>July 31, 2014</a:t>
            </a: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6324600"/>
            <a:ext cx="2017433" cy="350436"/>
          </a:xfrm>
          <a:prstGeom prst="rect">
            <a:avLst/>
          </a:prstGeom>
        </p:spPr>
      </p:pic>
      <p:sp>
        <p:nvSpPr>
          <p:cNvPr id="18" name="Rectangle 17"/>
          <p:cNvSpPr/>
          <p:nvPr userDrawn="1"/>
        </p:nvSpPr>
        <p:spPr>
          <a:xfrm flipV="1">
            <a:off x="438150" y="2743200"/>
            <a:ext cx="83058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57200" y="267549"/>
            <a:ext cx="4264294" cy="232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8668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286000"/>
            <a:ext cx="8229600" cy="1981200"/>
          </a:xfrm>
        </p:spPr>
        <p:txBody>
          <a:bodyPr>
            <a:noAutofit/>
          </a:bodyPr>
          <a:lstStyle>
            <a:lvl1pPr algn="ctr">
              <a:defRPr sz="5400" b="1">
                <a:solidFill>
                  <a:schemeClr val="bg1"/>
                </a:solidFill>
                <a:latin typeface="Arial" pitchFamily="34" charset="0"/>
                <a:cs typeface="Arial" pitchFamily="34" charset="0"/>
              </a:defRPr>
            </a:lvl1pPr>
          </a:lstStyle>
          <a:p>
            <a:r>
              <a:rPr lang="en-US" dirty="0" smtClean="0"/>
              <a:t>Click to edit </a:t>
            </a:r>
            <a:br>
              <a:rPr lang="en-US" dirty="0" smtClean="0"/>
            </a:br>
            <a:r>
              <a:rPr lang="en-US" dirty="0" smtClean="0"/>
              <a:t>Master title style</a:t>
            </a:r>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9400" y="5791200"/>
            <a:ext cx="3505200" cy="610021"/>
          </a:xfrm>
          <a:prstGeom prst="rect">
            <a:avLst/>
          </a:prstGeom>
        </p:spPr>
      </p:pic>
    </p:spTree>
    <p:extLst>
      <p:ext uri="{BB962C8B-B14F-4D97-AF65-F5344CB8AC3E}">
        <p14:creationId xmlns:p14="http://schemas.microsoft.com/office/powerpoint/2010/main" val="30752387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80BC383B-2FCA-4DA5-83A6-F421E5327C70}"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1603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2DA57322-FB8F-4944-AD27-B0B3B2FA840E}"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2125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C98C4C15-2F24-4BBB-B280-919F54EE0302}"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half" idx="13" hasCustomPrompt="1"/>
          </p:nvPr>
        </p:nvSpPr>
        <p:spPr>
          <a:xfrm>
            <a:off x="4800600" y="1371600"/>
            <a:ext cx="4038600" cy="2362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Picture</a:t>
            </a:r>
            <a:endParaRPr lang="en-US" dirty="0"/>
          </a:p>
        </p:txBody>
      </p:sp>
      <p:sp>
        <p:nvSpPr>
          <p:cNvPr id="16" name="Content Placeholder 3"/>
          <p:cNvSpPr>
            <a:spLocks noGrp="1"/>
          </p:cNvSpPr>
          <p:nvPr>
            <p:ph sz="half" idx="14" hasCustomPrompt="1"/>
          </p:nvPr>
        </p:nvSpPr>
        <p:spPr>
          <a:xfrm>
            <a:off x="4800600" y="3810000"/>
            <a:ext cx="4038600" cy="2362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Picture</a:t>
            </a:r>
            <a:endParaRPr lang="en-US" dirty="0"/>
          </a:p>
        </p:txBody>
      </p:sp>
    </p:spTree>
    <p:extLst>
      <p:ext uri="{BB962C8B-B14F-4D97-AF65-F5344CB8AC3E}">
        <p14:creationId xmlns:p14="http://schemas.microsoft.com/office/powerpoint/2010/main" val="3164694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7F9D46B1-1BEE-443A-BF04-E02ABA3F92CA}"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able Placeholder 9"/>
          <p:cNvSpPr>
            <a:spLocks noGrp="1"/>
          </p:cNvSpPr>
          <p:nvPr>
            <p:ph type="tbl" sz="quarter" idx="13"/>
          </p:nvPr>
        </p:nvSpPr>
        <p:spPr>
          <a:xfrm>
            <a:off x="457200" y="1371600"/>
            <a:ext cx="8286750" cy="4800600"/>
          </a:xfrm>
        </p:spPr>
        <p:txBody>
          <a:bodyPr/>
          <a:lstStyle/>
          <a:p>
            <a:r>
              <a:rPr lang="en-US" dirty="0" smtClean="0"/>
              <a:t>Click icon to add table</a:t>
            </a:r>
            <a:endParaRPr lang="en-US" dirty="0"/>
          </a:p>
        </p:txBody>
      </p:sp>
    </p:spTree>
    <p:extLst>
      <p:ext uri="{BB962C8B-B14F-4D97-AF65-F5344CB8AC3E}">
        <p14:creationId xmlns:p14="http://schemas.microsoft.com/office/powerpoint/2010/main" val="327960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296B84B8-3BD5-4ED4-8380-900917909D12}"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3"/>
          </p:nvPr>
        </p:nvSpPr>
        <p:spPr>
          <a:xfrm>
            <a:off x="463550" y="1371600"/>
            <a:ext cx="8223250" cy="47244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9092431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normAutofit/>
          </a:bodyPr>
          <a:lstStyle>
            <a:lvl1pPr algn="l">
              <a:defRPr sz="40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4BA44DE3-CED0-47B7-AB0B-15A070B3018F}"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943" y="6319477"/>
            <a:ext cx="712149" cy="381711"/>
          </a:xfrm>
          <a:prstGeom prst="rect">
            <a:avLst/>
          </a:prstGeom>
        </p:spPr>
      </p:pic>
    </p:spTree>
    <p:extLst>
      <p:ext uri="{BB962C8B-B14F-4D97-AF65-F5344CB8AC3E}">
        <p14:creationId xmlns:p14="http://schemas.microsoft.com/office/powerpoint/2010/main" val="38093260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normAutofit/>
          </a:bodyPr>
          <a:lstStyle>
            <a:lvl1pPr algn="l">
              <a:defRPr sz="40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39624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0896EA44-1CDD-420D-904D-B60408A58562}" type="datetime1">
              <a:rPr lang="en-US" smtClean="0"/>
              <a:pPr/>
              <a:t>11/26/2014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943" y="6319477"/>
            <a:ext cx="712149" cy="381711"/>
          </a:xfrm>
          <a:prstGeom prst="rect">
            <a:avLst/>
          </a:prstGeom>
        </p:spPr>
      </p:pic>
      <p:sp>
        <p:nvSpPr>
          <p:cNvPr id="14" name="Content Placeholder 2"/>
          <p:cNvSpPr>
            <a:spLocks noGrp="1"/>
          </p:cNvSpPr>
          <p:nvPr>
            <p:ph idx="13"/>
          </p:nvPr>
        </p:nvSpPr>
        <p:spPr>
          <a:xfrm>
            <a:off x="4705350" y="1371600"/>
            <a:ext cx="40386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56925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286000"/>
            <a:ext cx="8229600" cy="1981200"/>
          </a:xfrm>
        </p:spPr>
        <p:txBody>
          <a:bodyPr>
            <a:noAutofit/>
          </a:bodyPr>
          <a:lstStyle>
            <a:lvl1pPr algn="ctr">
              <a:defRPr sz="5400" b="1">
                <a:solidFill>
                  <a:schemeClr val="bg1"/>
                </a:solidFill>
                <a:latin typeface="Arial" pitchFamily="34" charset="0"/>
                <a:cs typeface="Arial" pitchFamily="34" charset="0"/>
              </a:defRPr>
            </a:lvl1pPr>
          </a:lstStyle>
          <a:p>
            <a:r>
              <a:rPr lang="en-US" dirty="0" smtClean="0"/>
              <a:t>Click to edit </a:t>
            </a:r>
            <a:br>
              <a:rPr lang="en-US" dirty="0" smtClean="0"/>
            </a:br>
            <a:r>
              <a:rPr lang="en-US" dirty="0" smtClean="0"/>
              <a:t>Master title style</a:t>
            </a:r>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0896EA44-1CDD-420D-904D-B60408A58562}" type="datetime1">
              <a:rPr lang="en-US" smtClean="0"/>
              <a:pPr/>
              <a:t>11/26/2014</a:t>
            </a:fld>
            <a:endParaRPr lang="en-US" dirty="0"/>
          </a:p>
        </p:txBody>
      </p:sp>
      <p:sp>
        <p:nvSpPr>
          <p:cNvPr id="7"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943" y="6319477"/>
            <a:ext cx="712149" cy="381711"/>
          </a:xfrm>
          <a:prstGeom prst="rect">
            <a:avLst/>
          </a:prstGeom>
        </p:spPr>
      </p:pic>
    </p:spTree>
    <p:extLst>
      <p:ext uri="{BB962C8B-B14F-4D97-AF65-F5344CB8AC3E}">
        <p14:creationId xmlns:p14="http://schemas.microsoft.com/office/powerpoint/2010/main" val="2804653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B35E1-BF5A-4885-8C25-E7B9B2E02883}" type="datetime1">
              <a:rPr lang="en-US" smtClean="0"/>
              <a:pPr/>
              <a:t>11/26/2014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Presentation Title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393B8-19F7-46E5-8A16-5845A0F17646}" type="slidenum">
              <a:rPr lang="en-US" smtClean="0"/>
              <a:pPr/>
              <a:t>‹#›</a:t>
            </a:fld>
            <a:endParaRPr lang="en-US" dirty="0"/>
          </a:p>
        </p:txBody>
      </p:sp>
    </p:spTree>
    <p:extLst>
      <p:ext uri="{BB962C8B-B14F-4D97-AF65-F5344CB8AC3E}">
        <p14:creationId xmlns:p14="http://schemas.microsoft.com/office/powerpoint/2010/main" val="3178279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6" r:id="rId4"/>
    <p:sldLayoutId id="2147483663" r:id="rId5"/>
    <p:sldLayoutId id="2147483664" r:id="rId6"/>
    <p:sldLayoutId id="2147483660" r:id="rId7"/>
    <p:sldLayoutId id="2147483665" r:id="rId8"/>
    <p:sldLayoutId id="2147483661" r:id="rId9"/>
    <p:sldLayoutId id="2147483667" r:id="rId10"/>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484" y="762000"/>
            <a:ext cx="8242515" cy="1069975"/>
          </a:xfrm>
        </p:spPr>
        <p:txBody>
          <a:bodyPr>
            <a:normAutofit/>
          </a:bodyPr>
          <a:lstStyle/>
          <a:p>
            <a:pPr algn="ctr"/>
            <a:r>
              <a:rPr lang="en-US" b="1" dirty="0" smtClean="0"/>
              <a:t>Goforth Road – Status Update</a:t>
            </a:r>
            <a:endParaRPr lang="en-US" b="1" dirty="0"/>
          </a:p>
        </p:txBody>
      </p:sp>
      <p:sp>
        <p:nvSpPr>
          <p:cNvPr id="4" name="Date Placeholder 3"/>
          <p:cNvSpPr>
            <a:spLocks noGrp="1"/>
          </p:cNvSpPr>
          <p:nvPr>
            <p:ph type="dt" sz="half" idx="10"/>
          </p:nvPr>
        </p:nvSpPr>
        <p:spPr>
          <a:xfrm>
            <a:off x="7086600" y="2362200"/>
            <a:ext cx="1828800" cy="365125"/>
          </a:xfrm>
        </p:spPr>
        <p:txBody>
          <a:bodyPr/>
          <a:lstStyle/>
          <a:p>
            <a:r>
              <a:rPr lang="en-US" b="1" dirty="0" smtClean="0"/>
              <a:t>September 16, 2014</a:t>
            </a:r>
            <a:endParaRPr lang="en-US" b="1" dirty="0"/>
          </a:p>
        </p:txBody>
      </p:sp>
      <p:sp>
        <p:nvSpPr>
          <p:cNvPr id="5" name="TextBox 4"/>
          <p:cNvSpPr txBox="1"/>
          <p:nvPr/>
        </p:nvSpPr>
        <p:spPr>
          <a:xfrm>
            <a:off x="609600" y="3048000"/>
            <a:ext cx="7848600" cy="1569660"/>
          </a:xfrm>
          <a:prstGeom prst="rect">
            <a:avLst/>
          </a:prstGeom>
          <a:noFill/>
        </p:spPr>
        <p:txBody>
          <a:bodyPr wrap="square" rtlCol="0">
            <a:spAutoFit/>
          </a:bodyPr>
          <a:lstStyle/>
          <a:p>
            <a:pPr marL="400050" indent="-400050">
              <a:buAutoNum type="romanUcPeriod"/>
            </a:pPr>
            <a:r>
              <a:rPr lang="en-US" sz="2400" b="1" dirty="0" smtClean="0">
                <a:solidFill>
                  <a:schemeClr val="bg1"/>
                </a:solidFill>
              </a:rPr>
              <a:t>Typical Sections &amp; Pavement Design</a:t>
            </a:r>
          </a:p>
          <a:p>
            <a:pPr marL="400050" indent="-400050">
              <a:buAutoNum type="romanUcPeriod"/>
            </a:pPr>
            <a:r>
              <a:rPr lang="en-US" sz="2400" b="1" dirty="0" smtClean="0">
                <a:solidFill>
                  <a:schemeClr val="bg1"/>
                </a:solidFill>
              </a:rPr>
              <a:t>Budget &amp; Preliminary Cost Estimate</a:t>
            </a:r>
          </a:p>
          <a:p>
            <a:pPr marL="400050" indent="-400050">
              <a:buAutoNum type="romanUcPeriod"/>
            </a:pPr>
            <a:r>
              <a:rPr lang="en-US" sz="2400" b="1" dirty="0" smtClean="0">
                <a:solidFill>
                  <a:schemeClr val="bg1"/>
                </a:solidFill>
              </a:rPr>
              <a:t>Schedule</a:t>
            </a:r>
          </a:p>
          <a:p>
            <a:pPr marL="400050" indent="-400050">
              <a:buAutoNum type="romanUcPeriod"/>
            </a:pPr>
            <a:r>
              <a:rPr lang="en-US" sz="2400" b="1" dirty="0" smtClean="0">
                <a:solidFill>
                  <a:schemeClr val="bg1"/>
                </a:solidFill>
              </a:rPr>
              <a:t>Extension from Bunton Creek Rd. to Kyle Pkwy</a:t>
            </a:r>
            <a:r>
              <a:rPr lang="en-US" b="1" dirty="0" smtClean="0">
                <a:solidFill>
                  <a:schemeClr val="bg1"/>
                </a:solidFill>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201" b="5533"/>
          <a:stretch/>
        </p:blipFill>
        <p:spPr>
          <a:xfrm>
            <a:off x="7744968" y="6236208"/>
            <a:ext cx="990600" cy="604837"/>
          </a:xfrm>
          <a:prstGeom prst="rect">
            <a:avLst/>
          </a:prstGeom>
          <a:ln>
            <a:solidFill>
              <a:schemeClr val="accent1"/>
            </a:solidFill>
          </a:ln>
        </p:spPr>
      </p:pic>
    </p:spTree>
    <p:extLst>
      <p:ext uri="{BB962C8B-B14F-4D97-AF65-F5344CB8AC3E}">
        <p14:creationId xmlns:p14="http://schemas.microsoft.com/office/powerpoint/2010/main" val="629665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Activities</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10</a:t>
            </a:fld>
            <a:endParaRPr lang="en-US" b="1" dirty="0"/>
          </a:p>
        </p:txBody>
      </p:sp>
      <p:sp>
        <p:nvSpPr>
          <p:cNvPr id="7"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t>Goforth</a:t>
            </a:r>
            <a:r>
              <a:rPr lang="en-US" b="1" dirty="0" smtClean="0"/>
              <a:t> Road – Status Update</a:t>
            </a:r>
            <a:endParaRPr lang="en-US" b="1"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1866905"/>
            <a:ext cx="8275320" cy="375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038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06"/>
          <a:stretch/>
        </p:blipFill>
        <p:spPr bwMode="auto">
          <a:xfrm>
            <a:off x="-1" y="1752600"/>
            <a:ext cx="9144001" cy="360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Proposed Extension</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11</a:t>
            </a:fld>
            <a:endParaRPr lang="en-US" b="1" dirty="0"/>
          </a:p>
        </p:txBody>
      </p:sp>
      <p:sp>
        <p:nvSpPr>
          <p:cNvPr id="13" name="Up Arrow 12"/>
          <p:cNvSpPr/>
          <p:nvPr/>
        </p:nvSpPr>
        <p:spPr>
          <a:xfrm rot="7639489">
            <a:off x="7931790" y="3824561"/>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324600" y="377931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Extension</a:t>
            </a:r>
            <a:endParaRPr lang="en-US" sz="1200" b="1"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3824">
            <a:off x="6734" y="2271506"/>
            <a:ext cx="1295400" cy="24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Up Arrow 8"/>
          <p:cNvSpPr/>
          <p:nvPr/>
        </p:nvSpPr>
        <p:spPr>
          <a:xfrm rot="9203629">
            <a:off x="1893073" y="4152859"/>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986491" y="4094376"/>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val="1594373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981200"/>
          </a:xfrm>
        </p:spPr>
        <p:txBody>
          <a:bodyPr/>
          <a:lstStyle/>
          <a:p>
            <a:r>
              <a:rPr lang="en-US" sz="8000" dirty="0" smtClean="0"/>
              <a:t>Thank You</a:t>
            </a:r>
            <a:endParaRPr lang="en-US" sz="8000" dirty="0"/>
          </a:p>
        </p:txBody>
      </p:sp>
    </p:spTree>
    <p:extLst>
      <p:ext uri="{BB962C8B-B14F-4D97-AF65-F5344CB8AC3E}">
        <p14:creationId xmlns:p14="http://schemas.microsoft.com/office/powerpoint/2010/main" val="2023915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Overview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2</a:t>
            </a:fld>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56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6477000" y="5010835"/>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5791200" y="5562600"/>
            <a:ext cx="1676400" cy="461665"/>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Susie Fuentes Elementary School</a:t>
            </a:r>
            <a:endParaRPr lang="en-US" sz="1200" b="1" dirty="0"/>
          </a:p>
        </p:txBody>
      </p:sp>
      <p:sp>
        <p:nvSpPr>
          <p:cNvPr id="11" name="Up Arrow 10"/>
          <p:cNvSpPr/>
          <p:nvPr/>
        </p:nvSpPr>
        <p:spPr>
          <a:xfrm rot="7639489">
            <a:off x="5721990" y="385525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4114800" y="38100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Brent Boulevard</a:t>
            </a:r>
            <a:endParaRPr lang="en-US" sz="1200" b="1" dirty="0"/>
          </a:p>
        </p:txBody>
      </p:sp>
      <p:sp>
        <p:nvSpPr>
          <p:cNvPr id="13" name="Up Arrow 12"/>
          <p:cNvSpPr/>
          <p:nvPr/>
        </p:nvSpPr>
        <p:spPr>
          <a:xfrm rot="7639489">
            <a:off x="8160390" y="399374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553200" y="3948499"/>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Bunton</a:t>
            </a:r>
            <a:r>
              <a:rPr lang="en-US" sz="1200" b="1" dirty="0" smtClean="0"/>
              <a:t> Road</a:t>
            </a:r>
            <a:endParaRPr lang="en-US" sz="1200" b="1" dirty="0"/>
          </a:p>
        </p:txBody>
      </p:sp>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3824">
            <a:off x="150996" y="2207749"/>
            <a:ext cx="1295400" cy="24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Up Arrow 15"/>
          <p:cNvSpPr/>
          <p:nvPr/>
        </p:nvSpPr>
        <p:spPr>
          <a:xfrm rot="9203629">
            <a:off x="3573582" y="4429858"/>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TextBox 16"/>
          <p:cNvSpPr txBox="1"/>
          <p:nvPr/>
        </p:nvSpPr>
        <p:spPr>
          <a:xfrm>
            <a:off x="2667000" y="4371375"/>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val="2429527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Typical Section</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3</a:t>
            </a:fld>
            <a:endParaRPr lang="en-US" b="1" dirty="0"/>
          </a:p>
        </p:txBody>
      </p:sp>
      <p:sp>
        <p:nvSpPr>
          <p:cNvPr id="10" name="Title 1"/>
          <p:cNvSpPr txBox="1">
            <a:spLocks/>
          </p:cNvSpPr>
          <p:nvPr/>
        </p:nvSpPr>
        <p:spPr>
          <a:xfrm>
            <a:off x="457200" y="1219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Arial" pitchFamily="34" charset="0"/>
                <a:ea typeface="+mj-ea"/>
                <a:cs typeface="Arial" pitchFamily="34" charset="0"/>
              </a:defRPr>
            </a:lvl1pPr>
          </a:lstStyle>
          <a:p>
            <a:r>
              <a:rPr lang="en-US" sz="3000" dirty="0" smtClean="0"/>
              <a:t>IH 35 to Brent Blvd.</a:t>
            </a:r>
            <a:endParaRPr lang="en-US" sz="3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8763000" cy="355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219200"/>
            <a:ext cx="1921240" cy="205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518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4</a:t>
            </a:fld>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411" b="8108"/>
          <a:stretch/>
        </p:blipFill>
        <p:spPr bwMode="auto">
          <a:xfrm>
            <a:off x="0" y="12954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Up Arrow 7"/>
          <p:cNvSpPr/>
          <p:nvPr/>
        </p:nvSpPr>
        <p:spPr>
          <a:xfrm rot="10800000">
            <a:off x="4419600" y="192783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733800" y="1897454"/>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802" r="17146" b="9659"/>
          <a:stretch/>
        </p:blipFill>
        <p:spPr bwMode="auto">
          <a:xfrm>
            <a:off x="-1" y="4095750"/>
            <a:ext cx="9144001"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Up Arrow 10"/>
          <p:cNvSpPr/>
          <p:nvPr/>
        </p:nvSpPr>
        <p:spPr>
          <a:xfrm>
            <a:off x="1371600" y="525067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685800" y="568050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13" name="Up Arrow 12"/>
          <p:cNvSpPr/>
          <p:nvPr/>
        </p:nvSpPr>
        <p:spPr>
          <a:xfrm>
            <a:off x="6248400" y="540307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5562600" y="583290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val="1423585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01" t="8215" r="25140" b="19464"/>
          <a:stretch/>
        </p:blipFill>
        <p:spPr bwMode="auto">
          <a:xfrm>
            <a:off x="-1" y="1905000"/>
            <a:ext cx="9143999" cy="374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5</a:t>
            </a:fld>
            <a:endParaRPr lang="en-US" b="1" dirty="0"/>
          </a:p>
        </p:txBody>
      </p:sp>
      <p:sp>
        <p:nvSpPr>
          <p:cNvPr id="8" name="Up Arrow 7"/>
          <p:cNvSpPr/>
          <p:nvPr/>
        </p:nvSpPr>
        <p:spPr>
          <a:xfrm rot="10800000">
            <a:off x="1981200" y="3156047"/>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1295400" y="312567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11" name="Up Arrow 10"/>
          <p:cNvSpPr/>
          <p:nvPr/>
        </p:nvSpPr>
        <p:spPr>
          <a:xfrm>
            <a:off x="685800" y="421836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0" y="46482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val="4089003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Overview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6</a:t>
            </a:fld>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56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6477000" y="5010835"/>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5791200" y="5562600"/>
            <a:ext cx="1676400" cy="461665"/>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Susie Fuentes Elementary School</a:t>
            </a:r>
            <a:endParaRPr lang="en-US" sz="1200" b="1" dirty="0"/>
          </a:p>
        </p:txBody>
      </p:sp>
      <p:sp>
        <p:nvSpPr>
          <p:cNvPr id="11" name="Up Arrow 10"/>
          <p:cNvSpPr/>
          <p:nvPr/>
        </p:nvSpPr>
        <p:spPr>
          <a:xfrm rot="7639489">
            <a:off x="5721990" y="385525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4114800" y="38100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Brent Boulevard</a:t>
            </a:r>
            <a:endParaRPr lang="en-US" sz="1200" b="1" dirty="0"/>
          </a:p>
        </p:txBody>
      </p:sp>
      <p:sp>
        <p:nvSpPr>
          <p:cNvPr id="13" name="Up Arrow 12"/>
          <p:cNvSpPr/>
          <p:nvPr/>
        </p:nvSpPr>
        <p:spPr>
          <a:xfrm rot="7639489">
            <a:off x="8160390" y="399374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553200" y="3948499"/>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Bunton</a:t>
            </a:r>
            <a:r>
              <a:rPr lang="en-US" sz="1200" b="1" dirty="0" smtClean="0"/>
              <a:t> Road</a:t>
            </a:r>
            <a:endParaRPr lang="en-US" sz="1200" b="1"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83824">
            <a:off x="150996" y="2207749"/>
            <a:ext cx="1295400" cy="24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Up Arrow 14"/>
          <p:cNvSpPr/>
          <p:nvPr/>
        </p:nvSpPr>
        <p:spPr>
          <a:xfrm rot="9203629">
            <a:off x="3573582" y="4429858"/>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2667000" y="4371375"/>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val="3630995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Typical Section</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7</a:t>
            </a:fld>
            <a:endParaRPr lang="en-US" b="1" dirty="0"/>
          </a:p>
        </p:txBody>
      </p:sp>
      <p:sp>
        <p:nvSpPr>
          <p:cNvPr id="10" name="Title 1"/>
          <p:cNvSpPr txBox="1">
            <a:spLocks/>
          </p:cNvSpPr>
          <p:nvPr/>
        </p:nvSpPr>
        <p:spPr>
          <a:xfrm>
            <a:off x="457200" y="1219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Arial" pitchFamily="34" charset="0"/>
                <a:ea typeface="+mj-ea"/>
                <a:cs typeface="Arial" pitchFamily="34" charset="0"/>
              </a:defRPr>
            </a:lvl1pPr>
          </a:lstStyle>
          <a:p>
            <a:r>
              <a:rPr lang="en-US" sz="3000" dirty="0" smtClean="0"/>
              <a:t>Brent Blvd. to </a:t>
            </a:r>
            <a:r>
              <a:rPr lang="en-US" sz="3000" dirty="0" err="1" smtClean="0"/>
              <a:t>Bunton</a:t>
            </a:r>
            <a:r>
              <a:rPr lang="en-US" sz="3000" dirty="0" smtClean="0"/>
              <a:t> Road</a:t>
            </a:r>
            <a:endParaRPr lang="en-US" sz="3000" dirty="0"/>
          </a:p>
        </p:txBody>
      </p:sp>
      <p:sp>
        <p:nvSpPr>
          <p:cNvPr id="11"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t>Goforth</a:t>
            </a:r>
            <a:r>
              <a:rPr lang="en-US" b="1" dirty="0" smtClean="0"/>
              <a:t> Road – Status Update</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6" y="3187839"/>
            <a:ext cx="8977544" cy="308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219200"/>
            <a:ext cx="2331106" cy="244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851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8</a:t>
            </a:fld>
            <a:endParaRPr lang="en-US"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013" r="50000" b="12421"/>
          <a:stretch/>
        </p:blipFill>
        <p:spPr bwMode="auto">
          <a:xfrm>
            <a:off x="-1" y="1371600"/>
            <a:ext cx="9144001" cy="255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187" t="21975" r="520" b="17197"/>
          <a:stretch/>
        </p:blipFill>
        <p:spPr bwMode="auto">
          <a:xfrm>
            <a:off x="0" y="403860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p Arrow 6"/>
          <p:cNvSpPr/>
          <p:nvPr/>
        </p:nvSpPr>
        <p:spPr>
          <a:xfrm rot="10800000">
            <a:off x="5029200" y="1827252"/>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4343400" y="1796876"/>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9" name="Up Arrow 8"/>
          <p:cNvSpPr/>
          <p:nvPr/>
        </p:nvSpPr>
        <p:spPr>
          <a:xfrm rot="10800000">
            <a:off x="6400800" y="3967358"/>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5715000" y="3936982"/>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val="1486112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r>
              <a:rPr lang="en-US" dirty="0"/>
              <a:t> </a:t>
            </a:r>
            <a:r>
              <a:rPr lang="en-US" dirty="0" smtClean="0"/>
              <a:t>&amp; Cost Estimate Update</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solidFill>
                  <a:srgbClr val="005DAA"/>
                </a:solidFill>
              </a:rPr>
              <a:pPr/>
              <a:t>9</a:t>
            </a:fld>
            <a:endParaRPr lang="en-US" b="1" dirty="0">
              <a:solidFill>
                <a:srgbClr val="005DAA"/>
              </a:solidFill>
            </a:endParaRPr>
          </a:p>
        </p:txBody>
      </p:sp>
      <p:sp>
        <p:nvSpPr>
          <p:cNvPr id="7"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solidFill>
                  <a:srgbClr val="005DAA"/>
                </a:solidFill>
              </a:rPr>
              <a:t>Goforth</a:t>
            </a:r>
            <a:r>
              <a:rPr lang="en-US" b="1" dirty="0" smtClean="0">
                <a:solidFill>
                  <a:srgbClr val="005DAA"/>
                </a:solidFill>
              </a:rPr>
              <a:t> Road – Status Update</a:t>
            </a:r>
            <a:endParaRPr lang="en-US" b="1" dirty="0">
              <a:solidFill>
                <a:srgbClr val="005DAA"/>
              </a:solidFill>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078" y="1738195"/>
            <a:ext cx="7903844" cy="402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672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_PowerPoint Template 4_3">
  <a:themeElements>
    <a:clrScheme name="LAN Colors Palette">
      <a:dk1>
        <a:sysClr val="windowText" lastClr="000000"/>
      </a:dk1>
      <a:lt1>
        <a:sysClr val="window" lastClr="FFFFFF"/>
      </a:lt1>
      <a:dk2>
        <a:srgbClr val="0194D3"/>
      </a:dk2>
      <a:lt2>
        <a:srgbClr val="D6ECF6"/>
      </a:lt2>
      <a:accent1>
        <a:srgbClr val="005DAA"/>
      </a:accent1>
      <a:accent2>
        <a:srgbClr val="9E3039"/>
      </a:accent2>
      <a:accent3>
        <a:srgbClr val="00A160"/>
      </a:accent3>
      <a:accent4>
        <a:srgbClr val="42145F"/>
      </a:accent4>
      <a:accent5>
        <a:srgbClr val="007C92"/>
      </a:accent5>
      <a:accent6>
        <a:srgbClr val="C75B12"/>
      </a:accent6>
      <a:hlink>
        <a:srgbClr val="0000FF"/>
      </a:hlink>
      <a:folHlink>
        <a:srgbClr val="80008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42C7538A9ECC47B008A6671835827C" ma:contentTypeVersion="1" ma:contentTypeDescription="Create a new document." ma:contentTypeScope="" ma:versionID="e92c84f964b411ea564d4eea04bb9114">
  <xsd:schema xmlns:xsd="http://www.w3.org/2001/XMLSchema" xmlns:xs="http://www.w3.org/2001/XMLSchema" xmlns:p="http://schemas.microsoft.com/office/2006/metadata/properties" xmlns:ns2="040a92ab-3617-4efd-8b42-58f60e9d4adf" xmlns:ns3="d53df172-6920-4922-bc64-01d0d7740e02" targetNamespace="http://schemas.microsoft.com/office/2006/metadata/properties" ma:root="true" ma:fieldsID="243074a6f3d6f92e3fcf1ff51f718039" ns2:_="" ns3:_="">
    <xsd:import namespace="040a92ab-3617-4efd-8b42-58f60e9d4adf"/>
    <xsd:import namespace="d53df172-6920-4922-bc64-01d0d7740e02"/>
    <xsd:element name="properties">
      <xsd:complexType>
        <xsd:sequence>
          <xsd:element name="documentManagement">
            <xsd:complexType>
              <xsd:all>
                <xsd:element ref="ns2:_dlc_DocId" minOccurs="0"/>
                <xsd:element ref="ns2:_dlc_DocIdUrl" minOccurs="0"/>
                <xsd:element ref="ns2:_dlc_DocIdPersistId" minOccurs="0"/>
                <xsd:element ref="ns3: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a92ab-3617-4efd-8b42-58f60e9d4ad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3df172-6920-4922-bc64-01d0d7740e02" elementFormDefault="qualified">
    <xsd:import namespace="http://schemas.microsoft.com/office/2006/documentManagement/types"/>
    <xsd:import namespace="http://schemas.microsoft.com/office/infopath/2007/PartnerControls"/>
    <xsd:element name="Category" ma:index="11"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 xmlns="d53df172-6920-4922-bc64-01d0d7740e02">PowerPoint Presentation</Category>
    <_dlc_DocId xmlns="040a92ab-3617-4efd-8b42-58f60e9d4adf">SMPUN6HSZRA6-43-80</_dlc_DocId>
    <_dlc_DocIdUrl xmlns="040a92ab-3617-4efd-8b42-58f60e9d4adf">
      <Url>http://intralan/marketing/_layouts/DocIdRedir.aspx?ID=SMPUN6HSZRA6-43-80</Url>
      <Description>SMPUN6HSZRA6-43-80</Description>
    </_dlc_DocIdUrl>
  </documentManagement>
</p:properties>
</file>

<file path=customXml/itemProps1.xml><?xml version="1.0" encoding="utf-8"?>
<ds:datastoreItem xmlns:ds="http://schemas.openxmlformats.org/officeDocument/2006/customXml" ds:itemID="{3E0EE13B-94F5-4ABD-94BB-05F6FAC12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a92ab-3617-4efd-8b42-58f60e9d4adf"/>
    <ds:schemaRef ds:uri="d53df172-6920-4922-bc64-01d0d7740e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55554F-B209-4C67-98B4-C342E6BC9508}">
  <ds:schemaRefs>
    <ds:schemaRef ds:uri="http://schemas.microsoft.com/sharepoint/events"/>
  </ds:schemaRefs>
</ds:datastoreItem>
</file>

<file path=customXml/itemProps3.xml><?xml version="1.0" encoding="utf-8"?>
<ds:datastoreItem xmlns:ds="http://schemas.openxmlformats.org/officeDocument/2006/customXml" ds:itemID="{509D72DB-DBFC-411D-9150-90227AA1E4E6}">
  <ds:schemaRefs>
    <ds:schemaRef ds:uri="http://schemas.microsoft.com/sharepoint/v3/contenttype/forms"/>
  </ds:schemaRefs>
</ds:datastoreItem>
</file>

<file path=customXml/itemProps4.xml><?xml version="1.0" encoding="utf-8"?>
<ds:datastoreItem xmlns:ds="http://schemas.openxmlformats.org/officeDocument/2006/customXml" ds:itemID="{25D3617F-5F03-4377-B912-F45BAD779405}">
  <ds:schemaRefs>
    <ds:schemaRef ds:uri="http://schemas.microsoft.com/office/2006/documentManagement/types"/>
    <ds:schemaRef ds:uri="http://purl.org/dc/elements/1.1/"/>
    <ds:schemaRef ds:uri="http://purl.org/dc/dcmitype/"/>
    <ds:schemaRef ds:uri="http://purl.org/dc/terms/"/>
    <ds:schemaRef ds:uri="d53df172-6920-4922-bc64-01d0d7740e02"/>
    <ds:schemaRef ds:uri="040a92ab-3617-4efd-8b42-58f60e9d4adf"/>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983</TotalTime>
  <Words>1035</Words>
  <Application>Microsoft Office PowerPoint</Application>
  <PresentationFormat>On-screen Show (4:3)</PresentationFormat>
  <Paragraphs>152</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2014_PowerPoint Template 4_3</vt:lpstr>
      <vt:lpstr>Goforth Road – Status Update</vt:lpstr>
      <vt:lpstr>Project Overview Map</vt:lpstr>
      <vt:lpstr>Proposed Typical Section</vt:lpstr>
      <vt:lpstr>Right of Way Acquisition Map</vt:lpstr>
      <vt:lpstr>Right of Way Acquisition Map</vt:lpstr>
      <vt:lpstr>Project Overview Map</vt:lpstr>
      <vt:lpstr>Proposed Typical Section</vt:lpstr>
      <vt:lpstr>Right of Way Acquisition Map</vt:lpstr>
      <vt:lpstr>Budget &amp; Cost Estimate Update</vt:lpstr>
      <vt:lpstr>Schedule of Activities</vt:lpstr>
      <vt:lpstr>Proposed Extension</vt:lpstr>
      <vt:lpstr>Thank You</vt:lpstr>
    </vt:vector>
  </TitlesOfParts>
  <Company>Leo A Daly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Shaikh, Ruba</dc:creator>
  <cp:lastModifiedBy>Joshua Moreno</cp:lastModifiedBy>
  <cp:revision>77</cp:revision>
  <cp:lastPrinted>2014-09-10T15:15:14Z</cp:lastPrinted>
  <dcterms:created xsi:type="dcterms:W3CDTF">2014-05-21T22:17:25Z</dcterms:created>
  <dcterms:modified xsi:type="dcterms:W3CDTF">2014-11-26T20:16:33Z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0x0101007842C7538A9ECC47B008A6671835827C</vt:lpwstr>
  </property>
  <property fmtid="{D5CDD505-2E9C-101B-9397-08002B2CF9AE}" pid="3" name="_dlc_DocIdItemGuid">
    <vt:lpwstr>601410e9-6a19-444b-bcdb-93da40c1b926</vt:lpwstr>
  </property>
</Properties>
</file>